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22"/>
  </p:notesMasterIdLst>
  <p:sldIdLst>
    <p:sldId id="256" r:id="rId5"/>
    <p:sldId id="257" r:id="rId6"/>
    <p:sldId id="258" r:id="rId7"/>
    <p:sldId id="259" r:id="rId8"/>
    <p:sldId id="260" r:id="rId9"/>
    <p:sldId id="264" r:id="rId10"/>
    <p:sldId id="265" r:id="rId11"/>
    <p:sldId id="261" r:id="rId12"/>
    <p:sldId id="262" r:id="rId13"/>
    <p:sldId id="263" r:id="rId14"/>
    <p:sldId id="266" r:id="rId15"/>
    <p:sldId id="267" r:id="rId16"/>
    <p:sldId id="269" r:id="rId17"/>
    <p:sldId id="268" r:id="rId18"/>
    <p:sldId id="270" r:id="rId19"/>
    <p:sldId id="271" r:id="rId20"/>
    <p:sldId id="273" r:id="rId21"/>
  </p:sldIdLst>
  <p:sldSz cx="9144000" cy="6858000" type="screen4x3"/>
  <p:notesSz cx="6858000" cy="9144000"/>
  <p:embeddedFontLst>
    <p:embeddedFont>
      <p:font typeface="Helvetica Neue" panose="020B060402020202020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modifyVerifier cryptProviderType="rsaAES" cryptAlgorithmClass="hash" cryptAlgorithmType="typeAny" cryptAlgorithmSid="14" spinCount="100000" saltData="oGtwSVm5o2dw6NWkKQKzyQ==" hashData="Mgy7QQ/5wm9pjnoYW5hHSBVW5wYesxBnFT5dvupcJPNKMIg6GYQ8eFooF52Hj5VIEk3x6AWYTClM601DV8yfyA=="/>
  <p:extLs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C8xPriTbeM7NX1dWz8Si9XGUJJ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65426" autoAdjust="0"/>
  </p:normalViewPr>
  <p:slideViewPr>
    <p:cSldViewPr snapToGrid="0">
      <p:cViewPr varScale="1">
        <p:scale>
          <a:sx n="46" d="100"/>
          <a:sy n="46" d="100"/>
        </p:scale>
        <p:origin x="2506" y="26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2106"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10" Type="http://schemas.openxmlformats.org/officeDocument/2006/relationships/slide" Target="slides/slide6.xml"/><Relationship Id="rId19" Type="http://schemas.openxmlformats.org/officeDocument/2006/relationships/slide" Target="slides/slide15.xml"/><Relationship Id="rId31"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dirty="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couting.org/commissioners/roundtable-support/"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lnSpc>
                <a:spcPct val="150000"/>
              </a:lnSpc>
            </a:pPr>
            <a:r>
              <a:rPr lang="en-US" dirty="0">
                <a:latin typeface="Calibri"/>
                <a:ea typeface="Calibri"/>
                <a:cs typeface="Calibri"/>
                <a:sym typeface="Calibri"/>
              </a:rPr>
              <a:t>Roundtable is normally the first district event that a new leader attends.</a:t>
            </a:r>
            <a:r>
              <a:rPr lang="en-US" dirty="0"/>
              <a:t> </a:t>
            </a:r>
            <a:r>
              <a:rPr lang="en-US" dirty="0">
                <a:latin typeface="Calibri"/>
                <a:ea typeface="Calibri"/>
                <a:cs typeface="Calibri"/>
                <a:sym typeface="Calibri"/>
              </a:rPr>
              <a:t> Focused on FUN and giving new and seasoned leaders “the skill to do, and the will to do” is important not only for the leaders but for the youth they bring the information back to.</a:t>
            </a:r>
            <a:r>
              <a:rPr lang="en-US" dirty="0"/>
              <a:t> </a:t>
            </a:r>
            <a:r>
              <a:rPr lang="en-US" dirty="0">
                <a:latin typeface="Calibri"/>
                <a:ea typeface="Calibri"/>
                <a:cs typeface="Calibri"/>
                <a:sym typeface="Calibri"/>
              </a:rPr>
              <a:t> This course extends the learning material from Roundtable Commissioner Basic Training.</a:t>
            </a:r>
            <a:r>
              <a:rPr lang="en-US" dirty="0"/>
              <a:t> </a:t>
            </a:r>
          </a:p>
          <a:p>
            <a:pPr marL="0" indent="0">
              <a:lnSpc>
                <a:spcPct val="150000"/>
              </a:lnSpc>
            </a:pPr>
            <a:endParaRPr lang="en-US" dirty="0">
              <a:latin typeface="Calibri"/>
              <a:ea typeface="Calibri"/>
              <a:cs typeface="Calibri"/>
              <a:sym typeface="Calibri"/>
            </a:endParaRPr>
          </a:p>
          <a:p>
            <a:pPr marL="0" indent="0">
              <a:lnSpc>
                <a:spcPct val="150000"/>
              </a:lnSpc>
            </a:pPr>
            <a:r>
              <a:rPr lang="en-US" dirty="0">
                <a:latin typeface="Calibri"/>
                <a:ea typeface="Calibri"/>
                <a:cs typeface="Calibri"/>
                <a:sym typeface="Calibri"/>
              </a:rPr>
              <a:t>To learn more about the nuances of the </a:t>
            </a:r>
            <a:r>
              <a:rPr lang="en-US" dirty="0"/>
              <a:t>Cub</a:t>
            </a:r>
            <a:r>
              <a:rPr lang="en-US" dirty="0">
                <a:latin typeface="Calibri"/>
                <a:ea typeface="Calibri"/>
                <a:cs typeface="Calibri"/>
                <a:sym typeface="Calibri"/>
              </a:rPr>
              <a:t> </a:t>
            </a:r>
            <a:r>
              <a:rPr lang="en-US" dirty="0"/>
              <a:t>Scout</a:t>
            </a:r>
            <a:r>
              <a:rPr lang="en-US" dirty="0">
                <a:latin typeface="Calibri"/>
                <a:ea typeface="Calibri"/>
                <a:cs typeface="Calibri"/>
                <a:sym typeface="Calibri"/>
              </a:rPr>
              <a:t> roundtable breakouts </a:t>
            </a:r>
            <a:r>
              <a:rPr lang="en-US" dirty="0"/>
              <a:t>and Scouts BSA roundtable make</a:t>
            </a:r>
            <a:r>
              <a:rPr lang="en-US" dirty="0">
                <a:latin typeface="Calibri"/>
                <a:ea typeface="Calibri"/>
                <a:cs typeface="Calibri"/>
                <a:sym typeface="Calibri"/>
              </a:rPr>
              <a:t> sure to take </a:t>
            </a:r>
            <a:r>
              <a:rPr lang="en-US" dirty="0"/>
              <a:t>MCS The Cub Scout Roundtable Breakout and MCS 154 - The Scouts BSA Roundtable Breakout.</a:t>
            </a:r>
            <a:endParaRPr dirty="0">
              <a:latin typeface="Calibri"/>
              <a:ea typeface="Calibri"/>
              <a:cs typeface="Calibri"/>
            </a:endParaRPr>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8:notes"/>
          <p:cNvSpPr>
            <a:spLocks noGrp="1" noRot="1" noChangeAspect="1"/>
          </p:cNvSpPr>
          <p:nvPr>
            <p:ph type="sldImg" idx="2"/>
          </p:nvPr>
        </p:nvSpPr>
        <p:spPr>
          <a:xfrm>
            <a:off x="1919288" y="795338"/>
            <a:ext cx="3019425" cy="2265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8:notes"/>
          <p:cNvSpPr txBox="1">
            <a:spLocks noGrp="1"/>
          </p:cNvSpPr>
          <p:nvPr>
            <p:ph type="body" idx="1"/>
          </p:nvPr>
        </p:nvSpPr>
        <p:spPr>
          <a:xfrm>
            <a:off x="685800" y="3151299"/>
            <a:ext cx="5486400" cy="5297242"/>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Optional parts of the district roundtable:</a:t>
            </a: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-Linking needs:  This is one job of the roundtable commissioner.  The idea is to help facilitate a unit in finding solutions to problems or questions they may have.  This is done through networking.</a:t>
            </a: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-Networking is one of the key functions of roundtable.  Networking is easy in person, but did you know that there are ways to network in a virtual environment?  Actually, there are several ways to network:</a:t>
            </a:r>
            <a:endParaRPr dirty="0">
              <a:latin typeface="Calibri"/>
              <a:ea typeface="Calibri"/>
              <a:cs typeface="Calibri"/>
              <a:sym typeface="Calibri"/>
            </a:endParaRPr>
          </a:p>
          <a:p>
            <a:pPr marL="171450" lvl="0" indent="-171450" rtl="0">
              <a:lnSpc>
                <a:spcPct val="100000"/>
              </a:lnSpc>
              <a:spcBef>
                <a:spcPts val="0"/>
              </a:spcBef>
              <a:spcAft>
                <a:spcPts val="600"/>
              </a:spcAft>
              <a:buClr>
                <a:schemeClr val="dk1"/>
              </a:buClr>
              <a:buSzPts val="1200"/>
              <a:buFont typeface="Arial"/>
              <a:buChar char="•"/>
            </a:pPr>
            <a:r>
              <a:rPr lang="en-US" sz="1200" dirty="0">
                <a:solidFill>
                  <a:schemeClr val="dk1"/>
                </a:solidFill>
                <a:latin typeface="Calibri"/>
                <a:ea typeface="Calibri"/>
                <a:cs typeface="Calibri"/>
                <a:sym typeface="Calibri"/>
              </a:rPr>
              <a:t>You can even have private conversations!</a:t>
            </a:r>
            <a:endParaRPr dirty="0">
              <a:latin typeface="Calibri"/>
              <a:ea typeface="Calibri"/>
              <a:cs typeface="Calibri"/>
              <a:sym typeface="Calibri"/>
            </a:endParaRPr>
          </a:p>
          <a:p>
            <a:pPr marL="171450" lvl="0" indent="-171450" rtl="0">
              <a:lnSpc>
                <a:spcPct val="100000"/>
              </a:lnSpc>
              <a:spcBef>
                <a:spcPts val="0"/>
              </a:spcBef>
              <a:spcAft>
                <a:spcPts val="600"/>
              </a:spcAft>
              <a:buClr>
                <a:schemeClr val="dk1"/>
              </a:buClr>
              <a:buSzPts val="1200"/>
              <a:buFont typeface="Arial"/>
              <a:buChar char="•"/>
            </a:pPr>
            <a:r>
              <a:rPr lang="en-US" sz="1200" dirty="0">
                <a:solidFill>
                  <a:schemeClr val="dk1"/>
                </a:solidFill>
                <a:latin typeface="Calibri"/>
                <a:ea typeface="Calibri"/>
                <a:cs typeface="Calibri"/>
                <a:sym typeface="Calibri"/>
              </a:rPr>
              <a:t>You can use GROUP DISCUSSION BEFORE AND AFTER THE MEETING</a:t>
            </a:r>
            <a:endParaRPr dirty="0">
              <a:latin typeface="Calibri"/>
              <a:ea typeface="Calibri"/>
              <a:cs typeface="Calibri"/>
              <a:sym typeface="Calibri"/>
            </a:endParaRPr>
          </a:p>
          <a:p>
            <a:pPr marL="171450" lvl="0" indent="-171450" rtl="0">
              <a:lnSpc>
                <a:spcPct val="100000"/>
              </a:lnSpc>
              <a:spcBef>
                <a:spcPts val="0"/>
              </a:spcBef>
              <a:spcAft>
                <a:spcPts val="600"/>
              </a:spcAft>
              <a:buClr>
                <a:schemeClr val="dk1"/>
              </a:buClr>
              <a:buSzPts val="1200"/>
              <a:buFont typeface="Arial"/>
              <a:buChar char="•"/>
            </a:pPr>
            <a:r>
              <a:rPr lang="en-US" sz="1200" dirty="0">
                <a:solidFill>
                  <a:schemeClr val="dk1"/>
                </a:solidFill>
                <a:latin typeface="Calibri"/>
                <a:ea typeface="Calibri"/>
                <a:cs typeface="Calibri"/>
                <a:sym typeface="Calibri"/>
              </a:rPr>
              <a:t>You can start your meeting early and keep the meeting open after the close of business.  Anyone who is in the meeting during those times can talk to all of the other participants.  You should mention that the meeting will be opened early (and how early) for networking so that scouters who plan to attend can take advantage of this opportunity.  You should also announce whether or not you will keep the meeting open after the close for a time during the meeting.  </a:t>
            </a:r>
            <a:endParaRPr dirty="0">
              <a:latin typeface="Calibri"/>
              <a:ea typeface="Calibri"/>
              <a:cs typeface="Calibri"/>
              <a:sym typeface="Calibri"/>
            </a:endParaRPr>
          </a:p>
          <a:p>
            <a:pPr marL="171450" lvl="0" indent="-171450" rtl="0">
              <a:lnSpc>
                <a:spcPct val="100000"/>
              </a:lnSpc>
              <a:spcBef>
                <a:spcPts val="0"/>
              </a:spcBef>
              <a:spcAft>
                <a:spcPts val="600"/>
              </a:spcAft>
              <a:buClr>
                <a:schemeClr val="dk1"/>
              </a:buClr>
              <a:buSzPts val="1200"/>
              <a:buFont typeface="Arial"/>
              <a:buChar char="•"/>
            </a:pPr>
            <a:r>
              <a:rPr lang="en-US" sz="1200" dirty="0">
                <a:solidFill>
                  <a:schemeClr val="dk1"/>
                </a:solidFill>
                <a:latin typeface="Calibri"/>
                <a:ea typeface="Calibri"/>
                <a:cs typeface="Calibri"/>
                <a:sym typeface="Calibri"/>
              </a:rPr>
              <a:t>You can also use the CHAT FEATURE DURING THE MEETING.   Meeting participants can message others during the meeting using the chat function.  Using this feature enables a side conversation on a topic such as where is a good place to take second year Webelos scouts camping while the meeting is underway.  Participants can respond using chat.  </a:t>
            </a:r>
            <a:endParaRPr dirty="0">
              <a:latin typeface="Calibri"/>
              <a:ea typeface="Calibri"/>
              <a:cs typeface="Calibri"/>
              <a:sym typeface="Calibri"/>
            </a:endParaRPr>
          </a:p>
          <a:p>
            <a:pPr marL="171450" lvl="0" indent="-171450" rtl="0">
              <a:lnSpc>
                <a:spcPct val="100000"/>
              </a:lnSpc>
              <a:spcBef>
                <a:spcPts val="0"/>
              </a:spcBef>
              <a:spcAft>
                <a:spcPts val="600"/>
              </a:spcAft>
              <a:buClr>
                <a:schemeClr val="dk1"/>
              </a:buClr>
              <a:buSzPts val="1200"/>
              <a:buFont typeface="Arial"/>
              <a:buChar char="•"/>
            </a:pPr>
            <a:r>
              <a:rPr lang="en-US" sz="1200" dirty="0">
                <a:solidFill>
                  <a:schemeClr val="dk1"/>
                </a:solidFill>
                <a:latin typeface="Calibri"/>
                <a:ea typeface="Calibri"/>
                <a:cs typeface="Calibri"/>
                <a:sym typeface="Calibri"/>
              </a:rPr>
              <a:t>Meeting Rooms are a great option for private conversations.  You should create additional breakout rooms for private discussions. </a:t>
            </a:r>
            <a:endParaRPr dirty="0">
              <a:latin typeface="Calibri"/>
              <a:ea typeface="Calibri"/>
              <a:cs typeface="Calibri"/>
              <a:sym typeface="Calibri"/>
            </a:endParaRPr>
          </a:p>
        </p:txBody>
      </p:sp>
      <p:sp>
        <p:nvSpPr>
          <p:cNvPr id="116" name="Google Shape;11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929770e473_0_0:notes"/>
          <p:cNvSpPr>
            <a:spLocks noGrp="1" noRot="1" noChangeAspect="1"/>
          </p:cNvSpPr>
          <p:nvPr>
            <p:ph type="sldImg" idx="2"/>
          </p:nvPr>
        </p:nvSpPr>
        <p:spPr>
          <a:xfrm>
            <a:off x="2171700" y="617538"/>
            <a:ext cx="2513013"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929770e473_0_0:notes"/>
          <p:cNvSpPr txBox="1">
            <a:spLocks noGrp="1"/>
          </p:cNvSpPr>
          <p:nvPr>
            <p:ph type="body" idx="1"/>
          </p:nvPr>
        </p:nvSpPr>
        <p:spPr>
          <a:xfrm>
            <a:off x="685006" y="3027362"/>
            <a:ext cx="5486400" cy="5498451"/>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dirty="0">
                <a:latin typeface="Calibri"/>
                <a:ea typeface="Calibri"/>
                <a:cs typeface="Calibri"/>
                <a:sym typeface="Calibri"/>
              </a:rPr>
              <a:t>Presenter notes:</a:t>
            </a:r>
            <a:r>
              <a:rPr lang="en-US" dirty="0">
                <a:latin typeface="Calibri"/>
                <a:ea typeface="Calibri"/>
                <a:cs typeface="Calibri"/>
                <a:sym typeface="Calibri"/>
              </a:rPr>
              <a:t>  (Break the groups into Cub Scouts and Scouts BSA, if you have a large group you can also break them into 4 groups - Cub Scout virtual roundtable, Cub Scout in-person roundtable, Scouts BSA virtual roundtable, Scouts BSA in-person roundtable)</a:t>
            </a:r>
            <a:endParaRPr dirty="0">
              <a:latin typeface="Calibri"/>
              <a:ea typeface="Calibri"/>
              <a:cs typeface="Calibri"/>
              <a:sym typeface="Calibri"/>
            </a:endParaRP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latin typeface="Calibri"/>
                <a:ea typeface="Calibri"/>
                <a:cs typeface="Calibri"/>
                <a:sym typeface="Calibri"/>
              </a:rPr>
              <a:t>Instruct groups to take the prepared list of items and prepare a roundtable using the 50-minute format provided earlier.  There are more items than they may need but have the groups work together to plan a roundtable for 50 minutes.  If you are conducting a virtual commissioner college, send the groups into breakout rooms and send the list to someone in the group to use as a reference.</a:t>
            </a:r>
          </a:p>
          <a:p>
            <a:pPr marL="0" lvl="0" indent="0" rtl="0">
              <a:lnSpc>
                <a:spcPct val="100000"/>
              </a:lnSpc>
              <a:spcBef>
                <a:spcPts val="0"/>
              </a:spcBef>
              <a:spcAft>
                <a:spcPts val="600"/>
              </a:spcAft>
              <a:buSzPts val="1400"/>
              <a:buNone/>
            </a:pPr>
            <a:endParaRPr lang="en-US"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latin typeface="Calibri"/>
                <a:ea typeface="Calibri"/>
                <a:cs typeface="Calibri"/>
                <a:sym typeface="Calibri"/>
              </a:rPr>
              <a:t>Allow 10 minutes for the group to prepare.</a:t>
            </a:r>
            <a:endParaRPr dirty="0">
              <a:latin typeface="Calibri"/>
              <a:ea typeface="Calibri"/>
              <a:cs typeface="Calibri"/>
              <a:sym typeface="Calibri"/>
            </a:endParaRP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b="1" dirty="0">
                <a:latin typeface="Calibri"/>
                <a:ea typeface="Calibri"/>
                <a:cs typeface="Calibri"/>
                <a:sym typeface="Calibri"/>
              </a:rPr>
              <a:t>Discussion:</a:t>
            </a:r>
            <a:r>
              <a:rPr lang="en-US" dirty="0">
                <a:latin typeface="Calibri"/>
                <a:ea typeface="Calibri"/>
                <a:cs typeface="Calibri"/>
                <a:sym typeface="Calibri"/>
              </a:rPr>
              <a:t>  Let each group discuss their program and why they chose the individual pieces they chose.  Look at the differences between the two/four roundtables.  </a:t>
            </a:r>
          </a:p>
          <a:p>
            <a:pPr marL="0" lvl="0" indent="0" rtl="0">
              <a:lnSpc>
                <a:spcPct val="100000"/>
              </a:lnSpc>
              <a:spcBef>
                <a:spcPts val="0"/>
              </a:spcBef>
              <a:spcAft>
                <a:spcPts val="600"/>
              </a:spcAft>
              <a:buSzPts val="1400"/>
              <a:buNone/>
            </a:pPr>
            <a:r>
              <a:rPr lang="en-US" dirty="0">
                <a:latin typeface="Calibri"/>
                <a:ea typeface="Calibri"/>
                <a:cs typeface="Calibri"/>
                <a:sym typeface="Calibri"/>
              </a:rPr>
              <a:t>Is this an issue?  No, the goal of the new formats is to provide each council or district the ability to personalize the roundtable to fit their needs.  There may be similarities and same information used if two groups are using the resources provided that month on the Roundtable Resource webpage.  A district/council may have a unit that specializes in a topic that is willing to present at roundtable and the roundtable commissioners take advantage of the resource.  </a:t>
            </a:r>
            <a:endParaRPr dirty="0">
              <a:latin typeface="Calibri"/>
              <a:ea typeface="Calibri"/>
              <a:cs typeface="Calibri"/>
              <a:sym typeface="Calibri"/>
            </a:endParaRP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latin typeface="Calibri"/>
                <a:ea typeface="Calibri"/>
                <a:cs typeface="Calibri"/>
                <a:sym typeface="Calibri"/>
              </a:rPr>
              <a:t>The goal is to provide a great roundtable that provides the skill and will to do.</a:t>
            </a:r>
            <a:endParaRPr dirty="0">
              <a:latin typeface="Calibri"/>
              <a:ea typeface="Calibri"/>
              <a:cs typeface="Calibri"/>
              <a:sym typeface="Calibri"/>
            </a:endParaRPr>
          </a:p>
          <a:p>
            <a:pPr marL="0" lvl="0" indent="0" rtl="0">
              <a:lnSpc>
                <a:spcPct val="100000"/>
              </a:lnSpc>
              <a:spcBef>
                <a:spcPts val="0"/>
              </a:spcBef>
              <a:spcAft>
                <a:spcPts val="0"/>
              </a:spcAft>
              <a:buSzPts val="1400"/>
              <a:buNone/>
            </a:pPr>
            <a:endParaRPr dirty="0"/>
          </a:p>
          <a:p>
            <a:pPr marL="0" lvl="0" indent="0" algn="l" rtl="0">
              <a:lnSpc>
                <a:spcPct val="100000"/>
              </a:lnSpc>
              <a:spcBef>
                <a:spcPts val="0"/>
              </a:spcBef>
              <a:spcAft>
                <a:spcPts val="0"/>
              </a:spcAft>
              <a:buSzPts val="1400"/>
              <a:buNone/>
            </a:pPr>
            <a:endParaRPr dirty="0"/>
          </a:p>
        </p:txBody>
      </p:sp>
      <p:sp>
        <p:nvSpPr>
          <p:cNvPr id="140" name="Google Shape;140;g929770e473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Clr>
                <a:schemeClr val="dk1"/>
              </a:buClr>
              <a:buSzPts val="3200"/>
              <a:buNone/>
            </a:pPr>
            <a:r>
              <a:rPr lang="en-US" dirty="0"/>
              <a:t>The  “Skill to Do, and the Will to Do”</a:t>
            </a:r>
          </a:p>
          <a:p>
            <a:pPr marL="0" lvl="0" indent="0" rtl="0">
              <a:lnSpc>
                <a:spcPct val="150000"/>
              </a:lnSpc>
              <a:spcBef>
                <a:spcPts val="0"/>
              </a:spcBef>
              <a:spcAft>
                <a:spcPts val="0"/>
              </a:spcAft>
              <a:buClr>
                <a:schemeClr val="dk1"/>
              </a:buClr>
              <a:buSzPts val="3200"/>
              <a:buNone/>
            </a:pPr>
            <a:endParaRPr lang="en-US" dirty="0"/>
          </a:p>
          <a:p>
            <a:pPr marL="0" lvl="0" indent="0" rtl="0">
              <a:lnSpc>
                <a:spcPct val="150000"/>
              </a:lnSpc>
              <a:spcBef>
                <a:spcPts val="0"/>
              </a:spcBef>
              <a:spcAft>
                <a:spcPts val="0"/>
              </a:spcAft>
              <a:buClr>
                <a:schemeClr val="dk1"/>
              </a:buClr>
              <a:buSzPts val="3200"/>
              <a:buNone/>
            </a:pPr>
            <a:r>
              <a:rPr lang="en-US" dirty="0"/>
              <a:t>Have you heard this before? What does it mean to give the “Ski</a:t>
            </a:r>
            <a:r>
              <a:rPr lang="en-US" i="1" dirty="0">
                <a:highlight>
                  <a:srgbClr val="FFFFFF"/>
                </a:highlight>
              </a:rPr>
              <a:t>ll to Do</a:t>
            </a:r>
            <a:r>
              <a:rPr lang="en-US" dirty="0"/>
              <a:t> and the W</a:t>
            </a:r>
            <a:r>
              <a:rPr lang="en-US" i="1" dirty="0">
                <a:highlight>
                  <a:srgbClr val="FFFFFF"/>
                </a:highlight>
              </a:rPr>
              <a:t>ill to Do</a:t>
            </a:r>
            <a:r>
              <a:rPr lang="en-US" dirty="0">
                <a:highlight>
                  <a:srgbClr val="FFFFFF"/>
                </a:highlight>
              </a:rPr>
              <a:t>”? </a:t>
            </a:r>
            <a:r>
              <a:rPr lang="en-US" dirty="0"/>
              <a:t>Let us focus on the first part. The Skill to Do!</a:t>
            </a:r>
          </a:p>
          <a:p>
            <a:pPr marL="0" lvl="0" indent="0" rtl="0">
              <a:lnSpc>
                <a:spcPct val="150000"/>
              </a:lnSpc>
              <a:spcBef>
                <a:spcPts val="0"/>
              </a:spcBef>
              <a:spcAft>
                <a:spcPts val="0"/>
              </a:spcAft>
              <a:buSzPts val="1400"/>
              <a:buNone/>
            </a:pPr>
            <a:endParaRPr lang="en-US" dirty="0"/>
          </a:p>
          <a:p>
            <a:pPr marL="171450" lvl="0" indent="-171450" rtl="0">
              <a:lnSpc>
                <a:spcPct val="150000"/>
              </a:lnSpc>
              <a:spcBef>
                <a:spcPts val="0"/>
              </a:spcBef>
              <a:spcAft>
                <a:spcPts val="0"/>
              </a:spcAft>
              <a:buSzPts val="1400"/>
              <a:buFont typeface="Arial" panose="020B0604020202020204" pitchFamily="34" charset="0"/>
              <a:buChar char="•"/>
            </a:pPr>
            <a:r>
              <a:rPr lang="en-US" dirty="0"/>
              <a:t>Wait for people to answer. Uncomfortable silences are ok, give the participants a minute or two to think about this. </a:t>
            </a:r>
          </a:p>
          <a:p>
            <a:pPr marL="171450" lvl="0" indent="-171450" rtl="0">
              <a:lnSpc>
                <a:spcPct val="150000"/>
              </a:lnSpc>
              <a:spcBef>
                <a:spcPts val="0"/>
              </a:spcBef>
              <a:spcAft>
                <a:spcPts val="0"/>
              </a:spcAft>
              <a:buSzPts val="1400"/>
              <a:buFont typeface="Arial" panose="020B0604020202020204" pitchFamily="34" charset="0"/>
              <a:buChar char="•"/>
            </a:pPr>
            <a:r>
              <a:rPr lang="en-US" dirty="0"/>
              <a:t>If you have a class that has taken Wood Badge, you may have an instant answer.</a:t>
            </a:r>
            <a:endParaRPr dirty="0"/>
          </a:p>
          <a:p>
            <a:pPr marL="171450" lvl="0" indent="-171450" rtl="0">
              <a:lnSpc>
                <a:spcPct val="100000"/>
              </a:lnSpc>
              <a:spcBef>
                <a:spcPts val="0"/>
              </a:spcBef>
              <a:spcAft>
                <a:spcPts val="0"/>
              </a:spcAft>
              <a:buSzPts val="1400"/>
              <a:buFont typeface="Arial" panose="020B0604020202020204" pitchFamily="34" charset="0"/>
              <a:buChar char="•"/>
            </a:pPr>
            <a:endParaRPr dirty="0"/>
          </a:p>
          <a:p>
            <a:pPr marL="0" lvl="0" indent="0" algn="l" rtl="0">
              <a:lnSpc>
                <a:spcPct val="100000"/>
              </a:lnSpc>
              <a:spcBef>
                <a:spcPts val="0"/>
              </a:spcBef>
              <a:spcAft>
                <a:spcPts val="0"/>
              </a:spcAft>
              <a:buSzPts val="1400"/>
              <a:buNone/>
            </a:pPr>
            <a:endParaRPr dirty="0"/>
          </a:p>
        </p:txBody>
      </p:sp>
      <p:sp>
        <p:nvSpPr>
          <p:cNvPr id="147" name="Google Shape;14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3:notes"/>
          <p:cNvSpPr>
            <a:spLocks noGrp="1" noRot="1" noChangeAspect="1"/>
          </p:cNvSpPr>
          <p:nvPr>
            <p:ph type="sldImg" idx="2"/>
          </p:nvPr>
        </p:nvSpPr>
        <p:spPr>
          <a:xfrm>
            <a:off x="2171700" y="550863"/>
            <a:ext cx="2513013"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3:notes"/>
          <p:cNvSpPr txBox="1">
            <a:spLocks noGrp="1"/>
          </p:cNvSpPr>
          <p:nvPr>
            <p:ph type="body" idx="1"/>
          </p:nvPr>
        </p:nvSpPr>
        <p:spPr>
          <a:xfrm>
            <a:off x="685006" y="2771774"/>
            <a:ext cx="5486400" cy="5576887"/>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b="1" dirty="0">
                <a:solidFill>
                  <a:schemeClr val="tx1"/>
                </a:solidFill>
                <a:latin typeface="Calibri" panose="020F0502020204030204" pitchFamily="34" charset="0"/>
                <a:cs typeface="Calibri" panose="020F0502020204030204" pitchFamily="34" charset="0"/>
                <a:sym typeface="Calibri"/>
              </a:rPr>
              <a:t>How does Roundtable provide the “Skill to Do”?</a:t>
            </a:r>
            <a:endParaRPr b="1" dirty="0">
              <a:solidFill>
                <a:schemeClr val="tx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Provides opportunities to learn new activities leaders</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What does “Provides opportunities to practice hands-on activities with other leaders” look like?</a:t>
            </a: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-Allows the den leaders to learn about a craft, a game, or even brainstorm ideas about where to take their den for an outing is important. In a breakout session, your group could have both seasoned scouters and newer scouters.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solidFill>
                  <a:schemeClr val="dk1"/>
                </a:solidFill>
                <a:latin typeface="Calibri" panose="020F0502020204030204" pitchFamily="34" charset="0"/>
                <a:cs typeface="Calibri" panose="020F0502020204030204" pitchFamily="34" charset="0"/>
                <a:sym typeface="Calibri"/>
              </a:rPr>
              <a:t>-</a:t>
            </a:r>
            <a:r>
              <a:rPr lang="en-US" dirty="0">
                <a:effectLst/>
                <a:latin typeface="Calibri" panose="020F0502020204030204" pitchFamily="34" charset="0"/>
                <a:ea typeface="Courier New" panose="02070309020205020404" pitchFamily="49" charset="0"/>
                <a:cs typeface="Calibri" panose="020F0502020204030204" pitchFamily="34" charset="0"/>
              </a:rPr>
              <a:t>Scouts BSA allows them to learn new program items.  Ceremonies for Court of Honors, games, or skill-specific topics.</a:t>
            </a: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-This allows them to spread information or learn a skill they can then take back to their units.</a:t>
            </a:r>
            <a:endParaRPr dirty="0">
              <a:latin typeface="Calibri" panose="020F0502020204030204" pitchFamily="34" charset="0"/>
              <a:cs typeface="Calibri" panose="020F0502020204030204" pitchFamily="34" charset="0"/>
              <a:sym typeface="Calibri"/>
            </a:endParaRPr>
          </a:p>
          <a:p>
            <a:pPr marL="914400" lvl="2" indent="0" rtl="0">
              <a:lnSpc>
                <a:spcPct val="100000"/>
              </a:lnSpc>
              <a:spcBef>
                <a:spcPts val="0"/>
              </a:spcBef>
              <a:spcAft>
                <a:spcPts val="0"/>
              </a:spcAft>
              <a:buSzPts val="1400"/>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Discusses topics that affect leadership</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-Not everyone has been a scout leader for years, it takes time and practice to guide the youth</a:t>
            </a: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-Encouraging fun scout activities such as demonstrating skits and songs is very important in roundtable. It enforces the idea that we do these things in the den and pack meetings. This isn’t just an only at camp activity.</a:t>
            </a: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-Not every leader attends camp or can take weekend trainings. It also helps leaders who move a lot (e.g. military families) learn the tune or words to a song.</a:t>
            </a: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-Believe it or not, from council to council and region to region, song lyrics and tunes can change.</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Supports leader networking</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-Breakout sessions allow networking with other leaders </a:t>
            </a: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-Supporting leaders in the position they hold is crucial. Allowing leaders to network with other leaders helps everyone.</a:t>
            </a: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-It gives insight into the bigger picture of Scouting and also brings continuity with personality to each position.</a:t>
            </a:r>
            <a:endParaRPr dirty="0">
              <a:latin typeface="Calibri" panose="020F0502020204030204" pitchFamily="34" charset="0"/>
              <a:cs typeface="Calibri" panose="020F0502020204030204" pitchFamily="34" charset="0"/>
              <a:sym typeface="Calibri"/>
            </a:endParaRPr>
          </a:p>
          <a:p>
            <a:pPr marL="0" lvl="0" indent="0" algn="l" rtl="0">
              <a:lnSpc>
                <a:spcPct val="100000"/>
              </a:lnSpc>
              <a:spcBef>
                <a:spcPts val="0"/>
              </a:spcBef>
              <a:spcAft>
                <a:spcPts val="0"/>
              </a:spcAft>
              <a:buSzPts val="1400"/>
              <a:buNone/>
            </a:pPr>
            <a:endParaRPr dirty="0"/>
          </a:p>
        </p:txBody>
      </p:sp>
      <p:sp>
        <p:nvSpPr>
          <p:cNvPr id="161" name="Google Shape;16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2:notes"/>
          <p:cNvSpPr>
            <a:spLocks noGrp="1" noRot="1" noChangeAspect="1"/>
          </p:cNvSpPr>
          <p:nvPr>
            <p:ph type="sldImg" idx="2"/>
          </p:nvPr>
        </p:nvSpPr>
        <p:spPr>
          <a:xfrm>
            <a:off x="1835150" y="1168400"/>
            <a:ext cx="3187700" cy="23907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2:notes"/>
          <p:cNvSpPr txBox="1">
            <a:spLocks noGrp="1"/>
          </p:cNvSpPr>
          <p:nvPr>
            <p:ph type="body" idx="1"/>
          </p:nvPr>
        </p:nvSpPr>
        <p:spPr>
          <a:xfrm>
            <a:off x="685800" y="3679333"/>
            <a:ext cx="5486400" cy="4099506"/>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Now the second part - The Will to Do!  </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How does roundtable provide the “Will to Do”?</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Cheerleaders for the unit leaders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Provide ways to help units solve their problems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Can guide unit leaders to district and council experts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Guiding unit leaders to appropriate Scouting America information</a:t>
            </a:r>
          </a:p>
          <a:p>
            <a:pPr marL="457200" lvl="1"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How does one guide leaders to Scouting America information?</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Using Aaron on Scouting and the Scouting Wire helps roundtable commissioners give the field the official voice of National without a biased view.</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Unfortunately, we can turn the information we have learned into a game of telephone, with these articles, we can hand people the official view of a problem or an update.</a:t>
            </a:r>
            <a:endParaRPr dirty="0"/>
          </a:p>
        </p:txBody>
      </p:sp>
      <p:sp>
        <p:nvSpPr>
          <p:cNvPr id="154" name="Google Shape;15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sz="1200" dirty="0">
                <a:solidFill>
                  <a:schemeClr val="dk1"/>
                </a:solidFill>
                <a:latin typeface="Calibri"/>
                <a:ea typeface="Calibri"/>
                <a:cs typeface="Calibri"/>
                <a:sym typeface="Calibri"/>
              </a:rPr>
              <a:t>You should now be able to:</a:t>
            </a:r>
            <a:endParaRPr dirty="0"/>
          </a:p>
          <a:p>
            <a:pPr marL="0" lvl="0" indent="0" rtl="0">
              <a:lnSpc>
                <a:spcPct val="100000"/>
              </a:lnSpc>
              <a:spcBef>
                <a:spcPts val="0"/>
              </a:spcBef>
              <a:spcAft>
                <a:spcPts val="0"/>
              </a:spcAft>
              <a:buSzPts val="1400"/>
              <a:buNone/>
            </a:pPr>
            <a:endParaRPr sz="1200" dirty="0">
              <a:solidFill>
                <a:schemeClr val="dk1"/>
              </a:solidFill>
              <a:latin typeface="Calibri"/>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Explain the purpose of a  roundtable</a:t>
            </a:r>
            <a:endParaRPr sz="1200" dirty="0">
              <a:solidFill>
                <a:schemeClr val="dk1"/>
              </a:solidFill>
              <a:latin typeface="Calibri"/>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Discuss how to utilize the program information in the Roundtable Planning Guide</a:t>
            </a: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cs typeface="Calibri"/>
                <a:sym typeface="Calibri"/>
              </a:rPr>
              <a:t>Demonstrate how to use formats to plan roundtables</a:t>
            </a:r>
            <a:endParaRPr sz="1200" dirty="0">
              <a:solidFill>
                <a:schemeClr val="dk1"/>
              </a:solidFill>
              <a:latin typeface="Calibri"/>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Know how to provide leaders with the Skill to do and the Will to Do</a:t>
            </a:r>
            <a:endParaRPr dirty="0"/>
          </a:p>
          <a:p>
            <a:pPr marL="0" lvl="0" indent="0" algn="l" rtl="0">
              <a:lnSpc>
                <a:spcPct val="100000"/>
              </a:lnSpc>
              <a:spcBef>
                <a:spcPts val="0"/>
              </a:spcBef>
              <a:spcAft>
                <a:spcPts val="0"/>
              </a:spcAft>
              <a:buSzPts val="1400"/>
              <a:buNone/>
            </a:pPr>
            <a:endParaRPr dirty="0"/>
          </a:p>
        </p:txBody>
      </p:sp>
      <p:sp>
        <p:nvSpPr>
          <p:cNvPr id="168" name="Google Shape;16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74" name="Google Shape;174;p15:notes"/>
          <p:cNvSpPr txBox="1">
            <a:spLocks noGrp="1"/>
          </p:cNvSpPr>
          <p:nvPr>
            <p:ph type="body" idx="1"/>
          </p:nvPr>
        </p:nvSpPr>
        <p:spPr>
          <a:xfrm>
            <a:off x="685800" y="457200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SzPts val="1400"/>
              <a:buNone/>
            </a:pPr>
            <a:r>
              <a:rPr lang="en-US" b="0" dirty="0">
                <a:latin typeface="Calibri"/>
                <a:ea typeface="Calibri"/>
                <a:cs typeface="Calibri"/>
                <a:sym typeface="Calibri"/>
              </a:rPr>
              <a:t>Close with the following statement –</a:t>
            </a:r>
            <a:endParaRPr dirty="0"/>
          </a:p>
          <a:p>
            <a:pPr marL="0" lvl="0" indent="0" algn="just" rtl="0">
              <a:lnSpc>
                <a:spcPct val="150000"/>
              </a:lnSpc>
              <a:spcBef>
                <a:spcPts val="0"/>
              </a:spcBef>
              <a:spcAft>
                <a:spcPts val="0"/>
              </a:spcAft>
              <a:buSzPts val="1400"/>
              <a:buNone/>
            </a:pPr>
            <a:endParaRPr b="0" dirty="0">
              <a:latin typeface="Calibri"/>
              <a:ea typeface="Calibri"/>
              <a:cs typeface="Calibri"/>
              <a:sym typeface="Calibri"/>
            </a:endParaRPr>
          </a:p>
          <a:p>
            <a:pPr marL="0" lvl="0" indent="0" algn="just" rtl="0">
              <a:lnSpc>
                <a:spcPct val="150000"/>
              </a:lnSpc>
              <a:spcBef>
                <a:spcPts val="0"/>
              </a:spcBef>
              <a:spcAft>
                <a:spcPts val="0"/>
              </a:spcAft>
              <a:buSzPts val="1400"/>
              <a:buNone/>
            </a:pPr>
            <a:r>
              <a:rPr lang="en-US" b="0" dirty="0">
                <a:latin typeface="Calibri"/>
                <a:ea typeface="Calibri"/>
                <a:cs typeface="Calibri"/>
                <a:sym typeface="Calibri"/>
              </a:rPr>
              <a:t>“As a commissioner, you have made a personal commitment to Scouting. It’s a commitment of time, effort, and knowledge. It’s a commitment of patience and understanding. It’s a commitment to be a living example for unit leaders, and to lend a helping hand to fellow Scouters.”</a:t>
            </a:r>
            <a:endParaRPr dirty="0"/>
          </a:p>
          <a:p>
            <a:pPr marL="0" lvl="0" indent="0" algn="l" rtl="0">
              <a:lnSpc>
                <a:spcPct val="100000"/>
              </a:lnSpc>
              <a:spcBef>
                <a:spcPts val="0"/>
              </a:spcBef>
              <a:spcAft>
                <a:spcPts val="0"/>
              </a:spcAft>
              <a:buSzPts val="1400"/>
              <a:buNone/>
            </a:pPr>
            <a:endParaRPr b="0" dirty="0">
              <a:latin typeface="Helvetica Neue"/>
              <a:ea typeface="Helvetica Neue"/>
              <a:cs typeface="Helvetica Neue"/>
              <a:sym typeface="Helvetica Neue"/>
            </a:endParaRPr>
          </a:p>
        </p:txBody>
      </p:sp>
      <p:sp>
        <p:nvSpPr>
          <p:cNvPr id="175" name="Google Shape;175;p15:notes"/>
          <p:cNvSpPr txBox="1">
            <a:spLocks noGrp="1"/>
          </p:cNvSpPr>
          <p:nvPr>
            <p:ph type="sldNum" idx="12"/>
          </p:nvPr>
        </p:nvSpPr>
        <p:spPr>
          <a:xfrm>
            <a:off x="4275733" y="9338693"/>
            <a:ext cx="3271509" cy="490911"/>
          </a:xfrm>
          <a:prstGeom prst="rect">
            <a:avLst/>
          </a:prstGeom>
          <a:noFill/>
          <a:ln>
            <a:noFill/>
          </a:ln>
        </p:spPr>
        <p:txBody>
          <a:bodyPr spcFirstLastPara="1" wrap="square" lIns="99300" tIns="49650" rIns="99300" bIns="49650" anchor="b" anchorCtr="0">
            <a:noAutofit/>
          </a:bodyPr>
          <a:lstStyle/>
          <a:p>
            <a:pPr marL="0" lvl="0" indent="0" algn="r" rtl="0">
              <a:lnSpc>
                <a:spcPct val="100000"/>
              </a:lnSpc>
              <a:spcBef>
                <a:spcPts val="0"/>
              </a:spcBef>
              <a:spcAft>
                <a:spcPts val="0"/>
              </a:spcAft>
              <a:buSzPts val="2600"/>
              <a:buNone/>
            </a:pPr>
            <a:fld id="{00000000-1234-1234-1234-123412341234}" type="slidenum">
              <a:rPr lang="en-US" sz="2600" b="1">
                <a:solidFill>
                  <a:srgbClr val="FFFFFF"/>
                </a:solidFill>
                <a:latin typeface="Arial"/>
                <a:ea typeface="Arial"/>
                <a:cs typeface="Arial"/>
                <a:sym typeface="Arial"/>
              </a:rPr>
              <a:t>16</a:t>
            </a:fld>
            <a:endParaRPr sz="2600" b="1" dirty="0">
              <a:solidFill>
                <a:srgbClr val="FFFFFF"/>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Calibri"/>
              <a:ea typeface="Calibri"/>
              <a:cs typeface="Calibri"/>
              <a:sym typeface="Calibri"/>
            </a:endParaRPr>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dirty="0"/>
          </a:p>
        </p:txBody>
      </p:sp>
    </p:spTree>
    <p:extLst>
      <p:ext uri="{BB962C8B-B14F-4D97-AF65-F5344CB8AC3E}">
        <p14:creationId xmlns:p14="http://schemas.microsoft.com/office/powerpoint/2010/main" val="3599754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 name="Google Shape;7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dirty="0">
                <a:solidFill>
                  <a:schemeClr val="tx1"/>
                </a:solidFill>
                <a:latin typeface="Calibri"/>
                <a:ea typeface="Calibri"/>
                <a:cs typeface="Calibri"/>
                <a:sym typeface="Calibri"/>
              </a:rPr>
              <a:t>At the end of this training a commissioner will be able to:</a:t>
            </a:r>
          </a:p>
          <a:p>
            <a:pPr marL="0" lvl="0" indent="0" rtl="0">
              <a:lnSpc>
                <a:spcPct val="150000"/>
              </a:lnSpc>
              <a:spcBef>
                <a:spcPts val="0"/>
              </a:spcBef>
              <a:spcAft>
                <a:spcPts val="0"/>
              </a:spcAft>
              <a:buSzPts val="1400"/>
              <a:buNone/>
            </a:pP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Explain the purpose of a roundtable</a:t>
            </a: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Discuss how to utilize the Roundtable Support Webpage to plan and execute a monthly roundtable</a:t>
            </a:r>
          </a:p>
          <a:p>
            <a:pPr marL="171450" lvl="0" indent="-171450" rtl="0">
              <a:lnSpc>
                <a:spcPct val="150000"/>
              </a:lnSpc>
              <a:spcBef>
                <a:spcPts val="0"/>
              </a:spcBef>
              <a:spcAft>
                <a:spcPts val="0"/>
              </a:spcAft>
              <a:buClr>
                <a:schemeClr val="dk1"/>
              </a:buClr>
              <a:buSzPts val="1200"/>
              <a:buFont typeface="Arial" panose="020B0604020202020204" pitchFamily="34" charset="0"/>
              <a:buChar char="•"/>
            </a:pPr>
            <a:r>
              <a:rPr lang="en-US" dirty="0">
                <a:solidFill>
                  <a:schemeClr val="tx1"/>
                </a:solidFill>
                <a:latin typeface="Calibri"/>
                <a:ea typeface="Calibri"/>
                <a:cs typeface="Calibri"/>
                <a:sym typeface="Calibri"/>
              </a:rPr>
              <a:t>Demonstrate how to use formats to plan roundtables</a:t>
            </a: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Know how to provide scout leaders with the Skill to do and the Will to do</a:t>
            </a:r>
            <a:endParaRPr dirty="0">
              <a:solidFill>
                <a:schemeClr val="tx1"/>
              </a:solidFill>
              <a:latin typeface="Calibri"/>
              <a:ea typeface="Calibri"/>
              <a:cs typeface="Calibri"/>
              <a:sym typeface="Calibri"/>
            </a:endParaRPr>
          </a:p>
        </p:txBody>
      </p:sp>
      <p:sp>
        <p:nvSpPr>
          <p:cNvPr id="72" name="Google Shape;7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Let’s start here: the purpose of roundtable. </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endParaRPr sz="1200" b="0" i="0" u="none" strike="noStrike" cap="none"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From its earliest days, it has had four core functions:</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provide information</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capture information</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offer current program training</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provide networking opportunities</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endParaRPr sz="1200" b="0" i="0" u="none" strike="noStrike" cap="none"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Roundtable should be one of the key tools we use as commissioners to support unit leaders.</a:t>
            </a:r>
            <a:endParaRPr b="0" i="0" dirty="0">
              <a:latin typeface="Calibri"/>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79" name="Google Shape;7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2171700" y="1143000"/>
            <a:ext cx="2513013" cy="18843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006" y="3027362"/>
            <a:ext cx="5486400" cy="5524209"/>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It is the monthly district meeting that provides unit leaders a place to:</a:t>
            </a:r>
          </a:p>
          <a:p>
            <a:pPr marL="0" lvl="0"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Find out about changes and updates in the  program:</a:t>
            </a:r>
          </a:p>
          <a:p>
            <a:pPr marL="0" lvl="0" indent="0" rtl="0">
              <a:lnSpc>
                <a:spcPct val="150000"/>
              </a:lnSpc>
              <a:spcBef>
                <a:spcPts val="0"/>
              </a:spcBef>
              <a:spcAft>
                <a:spcPts val="0"/>
              </a:spcAft>
              <a:buSzPts val="1400"/>
              <a:buFont typeface="Arial" panose="020B0604020202020204" pitchFamily="34" charset="0"/>
              <a:buNone/>
            </a:pPr>
            <a:r>
              <a:rPr lang="en-US" sz="1200" dirty="0">
                <a:solidFill>
                  <a:schemeClr val="dk1"/>
                </a:solidFill>
                <a:latin typeface="Calibri"/>
                <a:ea typeface="Calibri"/>
                <a:cs typeface="Calibri"/>
                <a:sym typeface="Calibri"/>
              </a:rPr>
              <a:t>	The recent updates to the program, the introduction to the new Lion rank from the pilot program, family scouting, and new </a:t>
            </a:r>
            <a:r>
              <a:rPr lang="en-US" dirty="0">
                <a:latin typeface="Calibri"/>
                <a:ea typeface="Calibri"/>
                <a:cs typeface="Calibri"/>
                <a:sym typeface="Calibri"/>
              </a:rPr>
              <a:t>merit badges</a:t>
            </a: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endParaRPr lang="en-US" sz="1200" dirty="0">
              <a:solidFill>
                <a:schemeClr val="dk1"/>
              </a:solidFill>
              <a:latin typeface="Calibri"/>
              <a:ea typeface="Calibri"/>
              <a:cs typeface="Calibri"/>
              <a:sym typeface="Calibri"/>
            </a:endParaRPr>
          </a:p>
          <a:p>
            <a:pPr marL="171450" indent="-171450">
              <a:lnSpc>
                <a:spcPct val="150000"/>
              </a:lnSpc>
              <a:buFont typeface="Arial" panose="020B0604020202020204" pitchFamily="34" charset="0"/>
              <a:buChar char="•"/>
            </a:pPr>
            <a:r>
              <a:rPr lang="en-US" dirty="0">
                <a:sym typeface="Calibri"/>
              </a:rPr>
              <a:t>To </a:t>
            </a:r>
            <a:r>
              <a:rPr lang="en-US" dirty="0"/>
              <a:t>provide information about unit events or concerns</a:t>
            </a:r>
          </a:p>
          <a:p>
            <a:pPr marL="0" indent="0">
              <a:lnSpc>
                <a:spcPct val="150000"/>
              </a:lnSpc>
              <a:buFont typeface="Arial" panose="020B0604020202020204" pitchFamily="34" charset="0"/>
              <a:buNone/>
            </a:pPr>
            <a:r>
              <a:rPr lang="en-US" dirty="0"/>
              <a:t>	Example: there will be 12 youth and 4 adults attending summer camp </a:t>
            </a:r>
          </a:p>
          <a:p>
            <a:pPr marL="0" indent="0">
              <a:lnSpc>
                <a:spcPct val="150000"/>
              </a:lnSpc>
              <a:buFont typeface="Arial" panose="020B0604020202020204" pitchFamily="34" charset="0"/>
              <a:buNone/>
            </a:pPr>
            <a:r>
              <a:rPr lang="en-US" dirty="0"/>
              <a:t>	Example: Pack 123 is struggling to complete recharter due to untrained leaders</a:t>
            </a:r>
          </a:p>
          <a:p>
            <a:pPr marL="0" indent="0">
              <a:lnSpc>
                <a:spcPct val="150000"/>
              </a:lnSpc>
              <a:buFont typeface="Arial" panose="020B0604020202020204" pitchFamily="34" charset="0"/>
              <a:buNone/>
            </a:pPr>
            <a:r>
              <a:rPr lang="en-US" dirty="0"/>
              <a:t>	And to </a:t>
            </a:r>
            <a:r>
              <a:rPr lang="en-US" sz="1200" dirty="0">
                <a:solidFill>
                  <a:schemeClr val="dk1"/>
                </a:solidFill>
                <a:latin typeface="Calibri"/>
                <a:ea typeface="Calibri"/>
                <a:cs typeface="Calibri"/>
                <a:sym typeface="Calibri"/>
              </a:rPr>
              <a:t>learn about events that their unit can participate in:	</a:t>
            </a:r>
          </a:p>
          <a:p>
            <a:pPr marL="0" indent="0">
              <a:lnSpc>
                <a:spcPct val="150000"/>
              </a:lnSpc>
              <a:buFont typeface="Arial" panose="020B0604020202020204" pitchFamily="34" charset="0"/>
              <a:buNone/>
            </a:pPr>
            <a:r>
              <a:rPr lang="en-US" sz="1200" dirty="0">
                <a:solidFill>
                  <a:schemeClr val="dk1"/>
                </a:solidFill>
                <a:latin typeface="Calibri"/>
                <a:ea typeface="Calibri"/>
                <a:cs typeface="Calibri"/>
                <a:sym typeface="Calibri"/>
              </a:rPr>
              <a:t>	The following events would fall under this category: district camporees, district pinewood derby, council camp cards, scout nights for sports teams</a:t>
            </a:r>
          </a:p>
          <a:p>
            <a:pPr marL="171450" lvl="0" indent="-171450" rtl="0">
              <a:lnSpc>
                <a:spcPct val="150000"/>
              </a:lnSpc>
              <a:spcBef>
                <a:spcPts val="0"/>
              </a:spcBef>
              <a:spcAft>
                <a:spcPts val="0"/>
              </a:spcAft>
              <a:buSzPts val="1400"/>
              <a:buFont typeface="Arial" panose="020B0604020202020204" pitchFamily="34" charset="0"/>
              <a:buChar char="•"/>
            </a:pP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Talk with experts on topics:</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	Bringing in your Outdoor Ethics Champion, an EMT about First Aid, the district training chair to talk adult trainings </a:t>
            </a:r>
            <a:endParaRPr dirty="0">
              <a:latin typeface="Calibri"/>
              <a:ea typeface="Calibri"/>
              <a:cs typeface="Calibri"/>
              <a:sym typeface="Calibri"/>
            </a:endParaRPr>
          </a:p>
        </p:txBody>
      </p:sp>
      <p:sp>
        <p:nvSpPr>
          <p:cNvPr id="86" name="Google Shape;8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5:notes"/>
          <p:cNvSpPr>
            <a:spLocks noGrp="1" noRot="1" noChangeAspect="1"/>
          </p:cNvSpPr>
          <p:nvPr>
            <p:ph type="sldImg" idx="2"/>
          </p:nvPr>
        </p:nvSpPr>
        <p:spPr>
          <a:xfrm>
            <a:off x="2171700" y="989013"/>
            <a:ext cx="2513013"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5:notes"/>
          <p:cNvSpPr txBox="1">
            <a:spLocks noGrp="1"/>
          </p:cNvSpPr>
          <p:nvPr>
            <p:ph type="body" idx="1"/>
          </p:nvPr>
        </p:nvSpPr>
        <p:spPr>
          <a:xfrm>
            <a:off x="685006" y="2983873"/>
            <a:ext cx="5486400" cy="5171113"/>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It is the monthly district meeting that provides unit leaders a place to:</a:t>
            </a:r>
            <a:endParaRPr dirty="0">
              <a:latin typeface="Calibri"/>
              <a:ea typeface="Calibri"/>
              <a:cs typeface="Calibri"/>
              <a:sym typeface="Calibri"/>
            </a:endParaRPr>
          </a:p>
          <a:p>
            <a:pPr marL="457200" lvl="1"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Learn activities before meetings </a:t>
            </a:r>
            <a:endParaRPr lang="en-US" dirty="0">
              <a:latin typeface="Calibri"/>
              <a:ea typeface="Calibri"/>
              <a:cs typeface="Calibri"/>
              <a:sym typeface="Calibri"/>
            </a:endParaRPr>
          </a:p>
          <a:p>
            <a:pPr marL="457200" lvl="1" indent="0" rtl="0">
              <a:lnSpc>
                <a:spcPct val="150000"/>
              </a:lnSpc>
              <a:spcBef>
                <a:spcPts val="0"/>
              </a:spcBef>
              <a:spcAft>
                <a:spcPts val="0"/>
              </a:spcAft>
              <a:buSzPts val="1400"/>
              <a:buFont typeface="Arial" panose="020B0604020202020204" pitchFamily="34" charset="0"/>
              <a:buNone/>
            </a:pPr>
            <a:r>
              <a:rPr lang="en-US" sz="1200" dirty="0">
                <a:solidFill>
                  <a:schemeClr val="dk1"/>
                </a:solidFill>
                <a:latin typeface="Calibri"/>
                <a:ea typeface="Calibri"/>
                <a:cs typeface="Calibri"/>
                <a:sym typeface="Calibri"/>
              </a:rPr>
              <a:t>This could be a craft, a game, a skit, ceremonies, or planning an event that corresponds to an advancement.</a:t>
            </a:r>
            <a:endParaRPr lang="en-US" dirty="0">
              <a:latin typeface="Calibri"/>
              <a:ea typeface="Calibri"/>
              <a:cs typeface="Calibri"/>
              <a:sym typeface="Calibri"/>
            </a:endParaRPr>
          </a:p>
          <a:p>
            <a:pPr marL="628650" lvl="1" indent="-171450" rtl="0">
              <a:lnSpc>
                <a:spcPct val="150000"/>
              </a:lnSpc>
              <a:spcBef>
                <a:spcPts val="0"/>
              </a:spcBef>
              <a:spcAft>
                <a:spcPts val="0"/>
              </a:spcAft>
              <a:buSzPts val="1400"/>
              <a:buFont typeface="Arial" panose="020B0604020202020204" pitchFamily="34" charset="0"/>
              <a:buChar char="•"/>
            </a:pPr>
            <a:endParaRPr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Network with other leaders</a:t>
            </a:r>
          </a:p>
          <a:p>
            <a:pPr marL="457200" lvl="1" indent="0" rtl="0">
              <a:lnSpc>
                <a:spcPct val="150000"/>
              </a:lnSpc>
              <a:spcBef>
                <a:spcPts val="0"/>
              </a:spcBef>
              <a:spcAft>
                <a:spcPts val="0"/>
              </a:spcAft>
              <a:buSzPts val="1400"/>
              <a:buFont typeface="Arial" panose="020B0604020202020204" pitchFamily="34" charset="0"/>
              <a:buNone/>
            </a:pPr>
            <a:r>
              <a:rPr lang="en-US" sz="1200" dirty="0">
                <a:solidFill>
                  <a:schemeClr val="dk1"/>
                </a:solidFill>
                <a:latin typeface="Calibri"/>
                <a:ea typeface="Calibri"/>
                <a:cs typeface="Calibri"/>
                <a:sym typeface="Calibri"/>
              </a:rPr>
              <a:t>This time can help leaders find new ways to deal with problems.  Other leaders may have already faced a challenge and can provide solutions, they can share an idea for a new event offered locally, and just give support to new leaders</a:t>
            </a:r>
            <a:endParaRPr dirty="0">
              <a:latin typeface="Calibri"/>
              <a:ea typeface="Calibri"/>
              <a:cs typeface="Calibri"/>
              <a:sym typeface="Calibri"/>
            </a:endParaRPr>
          </a:p>
          <a:p>
            <a:pPr marL="628650" lvl="1" indent="-171450" rtl="0">
              <a:lnSpc>
                <a:spcPct val="150000"/>
              </a:lnSpc>
              <a:spcBef>
                <a:spcPts val="0"/>
              </a:spcBef>
              <a:spcAft>
                <a:spcPts val="0"/>
              </a:spcAft>
              <a:buSzPts val="1400"/>
              <a:buFont typeface="Arial" panose="020B0604020202020204" pitchFamily="34" charset="0"/>
              <a:buChar char="•"/>
            </a:pPr>
            <a:endParaRPr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Discuss topics that apply to all leaders in the program.  </a:t>
            </a:r>
          </a:p>
          <a:p>
            <a:pPr marL="457200" lvl="1"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Many topics span across all program areas.  A topic discussed by all leaders helps each leader in the unit fully understand the concept and see other viewpoints.   This allows everyone to have one focus for the unit. Things like training, disability awareness, and advancement are just a few.</a:t>
            </a:r>
            <a:endParaRPr dirty="0">
              <a:latin typeface="Calibri"/>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93" name="Google Shape;9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a:spLocks noGrp="1" noRot="1" noChangeAspect="1"/>
          </p:cNvSpPr>
          <p:nvPr>
            <p:ph type="sldImg" idx="2"/>
          </p:nvPr>
        </p:nvSpPr>
        <p:spPr>
          <a:xfrm>
            <a:off x="1931988" y="1027113"/>
            <a:ext cx="2994025" cy="2246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9:notes"/>
          <p:cNvSpPr txBox="1">
            <a:spLocks noGrp="1"/>
          </p:cNvSpPr>
          <p:nvPr>
            <p:ph type="body" idx="1"/>
          </p:nvPr>
        </p:nvSpPr>
        <p:spPr>
          <a:xfrm>
            <a:off x="685800" y="3383119"/>
            <a:ext cx="5486400" cy="5573594"/>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What is the Roundtable Support Webpage?</a:t>
            </a:r>
          </a:p>
          <a:p>
            <a:pPr marL="0" lvl="0"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A central location for all resources that Scouting America is supplying for roundtables.  Let’s take a look at the webpage.</a:t>
            </a:r>
            <a:endParaRPr dirty="0">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Major sections: Roundtable Planning Resources, Roundtable Formats, Roundtable Training for Commissioners, Other Commissioner Resources, Virtual Roundtable Resources, Other Roundtable Resources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National Support Center continuing to add video content; as more becomes available, local districts will have more flexibility to match content to local needs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Other resources will continue to be added to support the planning and delivery of virtual roundtables</a:t>
            </a:r>
            <a:endParaRPr lang="en-US"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Virtual Roundtable Resources page provides links to Scouting America Digital Safety and Online Scouting Activities as well as videos and reference materials on using Zoom (today, by far the most popular virtual meeting tool among Scouting America volunteers)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Easy to send questions, comments and suggestions directly to the service team from any page</a:t>
            </a:r>
            <a:endParaRPr sz="14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b="0" i="1" u="sng" strike="noStrike"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https://www.scouting.org/commissioners/rou</a:t>
            </a:r>
            <a:r>
              <a:rPr lang="en-US" sz="1200" i="1" u="sng"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nd</a:t>
            </a:r>
            <a:r>
              <a:rPr lang="en-US" sz="1200" b="0" i="1" u="sng" strike="noStrike"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table-support/</a:t>
            </a:r>
            <a:endParaRPr lang="en-US" sz="1200" b="0" i="1" u="sng" strike="noStrike" cap="none" dirty="0">
              <a:solidFill>
                <a:srgbClr val="0000FF"/>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en-US" sz="1200" b="0" i="1" u="sng" strike="noStrike" cap="none" dirty="0">
              <a:solidFill>
                <a:srgbClr val="0000FF"/>
              </a:solidFill>
              <a:latin typeface="Calibri"/>
              <a:ea typeface="Arial"/>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b="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Have the class scan the QR code on the slide</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en-US"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24" name="Google Shape;12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0:notes"/>
          <p:cNvSpPr>
            <a:spLocks noGrp="1" noRot="1" noChangeAspect="1"/>
          </p:cNvSpPr>
          <p:nvPr>
            <p:ph type="sldImg" idx="2"/>
          </p:nvPr>
        </p:nvSpPr>
        <p:spPr>
          <a:xfrm>
            <a:off x="2481263" y="849313"/>
            <a:ext cx="1895475" cy="14208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10:notes"/>
          <p:cNvSpPr txBox="1">
            <a:spLocks noGrp="1"/>
          </p:cNvSpPr>
          <p:nvPr>
            <p:ph type="body" idx="1"/>
          </p:nvPr>
        </p:nvSpPr>
        <p:spPr>
          <a:xfrm>
            <a:off x="685800" y="2366873"/>
            <a:ext cx="5486400" cy="5733938"/>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sz="1200" b="1" dirty="0">
                <a:solidFill>
                  <a:schemeClr val="dk1"/>
                </a:solidFill>
                <a:latin typeface="Calibri"/>
                <a:ea typeface="Calibri"/>
                <a:cs typeface="Calibri"/>
                <a:sym typeface="Calibri"/>
              </a:rPr>
              <a:t>How to use the Commissioner Roundtable Support webpage:</a:t>
            </a:r>
            <a:endParaRPr lang="en-US" sz="1400" b="1"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Roundtable commissioners have the flexibility in how a roundtable is run.  The webpage offers two flexible formats with similar looks and identical topics.</a:t>
            </a:r>
            <a:r>
              <a:rPr lang="en-US" sz="1400" dirty="0">
                <a:solidFill>
                  <a:schemeClr val="dk1"/>
                </a:solidFill>
                <a:latin typeface="Calibri"/>
                <a:ea typeface="Calibri"/>
                <a:cs typeface="Calibri"/>
                <a:sym typeface="Calibri"/>
              </a:rPr>
              <a:t> </a:t>
            </a:r>
            <a:r>
              <a:rPr lang="en-US" sz="1200" dirty="0">
                <a:solidFill>
                  <a:schemeClr val="dk1"/>
                </a:solidFill>
                <a:latin typeface="Calibri"/>
                <a:ea typeface="Calibri"/>
                <a:cs typeface="Calibri"/>
                <a:sym typeface="Calibri"/>
              </a:rPr>
              <a:t>The Commissioner Roundtable Support webpage also provides virtual resources to plug into the new formats.  There will be content added as more becomes available.  </a:t>
            </a:r>
          </a:p>
          <a:p>
            <a:pPr marL="0" lvl="0" indent="0" rtl="0">
              <a:lnSpc>
                <a:spcPct val="100000"/>
              </a:lnSpc>
              <a:spcBef>
                <a:spcPts val="0"/>
              </a:spcBef>
              <a:spcAft>
                <a:spcPts val="600"/>
              </a:spcAft>
              <a:buSzPts val="1400"/>
              <a:buNone/>
            </a:pPr>
            <a:endParaRPr lang="en-US" sz="8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The roundtable commissioner is encouraged to use the virtual content in a way that meets the needs of the district or council roundtable.  </a:t>
            </a:r>
            <a:endParaRPr lang="en-US" sz="14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A favorite example would be winter camping.  Some councils may not conduct winter camping activities – roundtable commissioner can look through other content and find topic/s that meet the needs of their roundtable.</a:t>
            </a:r>
            <a:endParaRPr sz="14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endParaRPr lang="en-US" sz="8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So what is on the Commissioner Roundtable Support Webpage?</a:t>
            </a:r>
            <a:endParaRPr sz="1400" dirty="0">
              <a:solidFill>
                <a:schemeClr val="dk1"/>
              </a:solidFill>
              <a:latin typeface="Calibri"/>
              <a:ea typeface="Calibri"/>
              <a:cs typeface="Calibri"/>
              <a:sym typeface="Calibri"/>
            </a:endParaRPr>
          </a:p>
          <a:p>
            <a:pPr marL="457200" lvl="1"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-The goals of roundtable and the functions are the first things you see</a:t>
            </a:r>
            <a:endParaRPr sz="1400" dirty="0">
              <a:solidFill>
                <a:schemeClr val="dk1"/>
              </a:solidFill>
              <a:latin typeface="Calibri"/>
              <a:ea typeface="Calibri"/>
              <a:cs typeface="Calibri"/>
              <a:sym typeface="Calibri"/>
            </a:endParaRPr>
          </a:p>
          <a:p>
            <a:pPr marL="457200" lvl="1"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-The two new formats are on the webpage for you to print out and use as examples</a:t>
            </a:r>
            <a:endParaRPr sz="1400" dirty="0">
              <a:solidFill>
                <a:schemeClr val="dk1"/>
              </a:solidFill>
              <a:latin typeface="Calibri"/>
              <a:ea typeface="Calibri"/>
              <a:cs typeface="Calibri"/>
              <a:sym typeface="Calibri"/>
            </a:endParaRPr>
          </a:p>
          <a:p>
            <a:pPr marL="457200" lvl="1"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-Roundtable Planning Resources have links to all the virtual content being offered to support roundtable such as opening videos, hot topic videos, safety moment videos and handouts, breakout videos, and closing videos and ideas.  Everything the roundtable commissioner will need to plan a successful roundtable.</a:t>
            </a:r>
            <a:endParaRPr sz="14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endParaRPr lang="en-US" sz="800"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sz="1200" dirty="0">
                <a:solidFill>
                  <a:schemeClr val="dk1"/>
                </a:solidFill>
                <a:latin typeface="Calibri"/>
                <a:ea typeface="Calibri"/>
                <a:cs typeface="Calibri"/>
                <a:sym typeface="Calibri"/>
              </a:rPr>
              <a:t>There are also links to roundtable commissioner trainings, awards and recognition for commissioner, and virtual tools.</a:t>
            </a:r>
            <a:endParaRPr dirty="0">
              <a:latin typeface="Calibri"/>
              <a:ea typeface="Calibri"/>
              <a:cs typeface="Calibri"/>
              <a:sym typeface="Calibri"/>
            </a:endParaRPr>
          </a:p>
        </p:txBody>
      </p:sp>
      <p:sp>
        <p:nvSpPr>
          <p:cNvPr id="132" name="Google Shape;13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6:notes"/>
          <p:cNvSpPr>
            <a:spLocks noGrp="1" noRot="1" noChangeAspect="1"/>
          </p:cNvSpPr>
          <p:nvPr>
            <p:ph type="sldImg" idx="2"/>
          </p:nvPr>
        </p:nvSpPr>
        <p:spPr>
          <a:xfrm>
            <a:off x="2025650" y="419100"/>
            <a:ext cx="2608263" cy="1955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6:notes"/>
          <p:cNvSpPr txBox="1">
            <a:spLocks noGrp="1"/>
          </p:cNvSpPr>
          <p:nvPr>
            <p:ph type="body" idx="1"/>
          </p:nvPr>
        </p:nvSpPr>
        <p:spPr>
          <a:xfrm>
            <a:off x="685006" y="2665748"/>
            <a:ext cx="5486400" cy="6357066"/>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dirty="0">
                <a:solidFill>
                  <a:schemeClr val="dk1"/>
                </a:solidFill>
                <a:latin typeface="Calibri"/>
                <a:ea typeface="Calibri"/>
                <a:cs typeface="Calibri"/>
                <a:sym typeface="Calibri"/>
              </a:rPr>
              <a:t>Flexible Formats:</a:t>
            </a:r>
          </a:p>
          <a:p>
            <a:pPr marL="0" marR="0" lvl="0" indent="0" algn="l" defTabSz="914400" rtl="0" eaLnBrk="1" fontAlgn="auto" latinLnBrk="0" hangingPunct="1">
              <a:lnSpc>
                <a:spcPct val="100000"/>
              </a:lnSpc>
              <a:spcBef>
                <a:spcPts val="0"/>
              </a:spcBef>
              <a:spcAft>
                <a:spcPts val="600"/>
              </a:spcAft>
              <a:buClr>
                <a:srgbClr val="000000"/>
              </a:buClr>
              <a:buSzPts val="1400"/>
              <a:buFont typeface="Arial"/>
              <a:buNone/>
              <a:tabLst/>
              <a:defRPr/>
            </a:pPr>
            <a:r>
              <a:rPr lang="en-US" dirty="0">
                <a:solidFill>
                  <a:schemeClr val="dk1"/>
                </a:solidFill>
                <a:latin typeface="Calibri"/>
                <a:ea typeface="Calibri"/>
                <a:cs typeface="Calibri"/>
                <a:sym typeface="Calibri"/>
              </a:rPr>
              <a:t>The National Service Center Team has created formats based on feedback from Scouting surveys.  It was found that many in-person roundtables do not have the reach that a virtual roundtable can create. </a:t>
            </a:r>
            <a:r>
              <a:rPr lang="en-US" dirty="0">
                <a:effectLst/>
                <a:latin typeface="Calibri" panose="020F0502020204030204" pitchFamily="34" charset="0"/>
                <a:ea typeface="Calibri" panose="020F0502020204030204" pitchFamily="34" charset="0"/>
              </a:rPr>
              <a:t>The formats can be used for in-person, virtual, and hybrid roundtables.</a:t>
            </a:r>
            <a:endParaRPr lang="en-US"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endParaRPr lang="en-US"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New formats:  The new formats contain the same topics just based on two different time frames.</a:t>
            </a:r>
            <a:endParaRPr dirty="0">
              <a:latin typeface="Calibri"/>
              <a:ea typeface="Calibri"/>
              <a:cs typeface="Calibri"/>
              <a:sym typeface="Calibri"/>
            </a:endParaRPr>
          </a:p>
          <a:p>
            <a:pPr marL="457200" lvl="1"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The 50-minute format has an opening, hot topic, safety moment, breakout, and closing</a:t>
            </a:r>
          </a:p>
          <a:p>
            <a:pPr marL="457200" lvl="1"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The 60-minute format has an opening, hot topic, safety moment, breakout, and closing</a:t>
            </a:r>
            <a:endParaRPr dirty="0">
              <a:latin typeface="Calibri"/>
              <a:ea typeface="Calibri"/>
              <a:cs typeface="Calibri"/>
              <a:sym typeface="Calibri"/>
            </a:endParaRPr>
          </a:p>
          <a:p>
            <a:pPr marL="457200" lvl="1"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The 75-minute format has an opening, hot topic, safety moment, breakout, and closing</a:t>
            </a:r>
          </a:p>
          <a:p>
            <a:pPr marL="457200" lvl="1"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Flexible:  The new format is created to support a virtual roundtable or an in-person roundtable.   The resources offered on the Commissioner Roundtable Support Webpage which we will discuss in a bit; are great tools to be used by both virtual and in-person roundtable.</a:t>
            </a: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Roundtable commissioners are encouraged to take a format that works for their district or council and tailor it to their needs.</a:t>
            </a:r>
            <a:endParaRPr dirty="0">
              <a:latin typeface="Calibri"/>
              <a:ea typeface="Calibri"/>
              <a:cs typeface="Calibri"/>
              <a:sym typeface="Calibri"/>
            </a:endParaRPr>
          </a:p>
          <a:p>
            <a:pPr marL="457200" lvl="1"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A  roundtable commissioner could add hands-on type demonstrations during the breakouts to facilitate a conversation.</a:t>
            </a:r>
            <a:endParaRPr dirty="0">
              <a:latin typeface="Calibri"/>
              <a:ea typeface="Calibri"/>
              <a:cs typeface="Calibri"/>
              <a:sym typeface="Calibri"/>
            </a:endParaRPr>
          </a:p>
          <a:p>
            <a:pPr marL="457200" lvl="1"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A  roundtable commissioner can opt to not use the resources offered and bring in people or units to teach topics.</a:t>
            </a:r>
            <a:endParaRPr dirty="0">
              <a:latin typeface="Calibri"/>
              <a:ea typeface="Calibri"/>
              <a:cs typeface="Calibri"/>
              <a:sym typeface="Calibri"/>
            </a:endParaRPr>
          </a:p>
          <a:p>
            <a:pPr marL="0" lvl="0" indent="0" rtl="0">
              <a:lnSpc>
                <a:spcPct val="100000"/>
              </a:lnSpc>
              <a:spcBef>
                <a:spcPts val="0"/>
              </a:spcBef>
              <a:spcAft>
                <a:spcPts val="600"/>
              </a:spcAft>
              <a:buSzPts val="1400"/>
              <a:buNone/>
            </a:pPr>
            <a:endParaRPr lang="en-US"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The possibilities are endless.</a:t>
            </a:r>
            <a:endParaRPr dirty="0">
              <a:latin typeface="Calibri"/>
              <a:ea typeface="Calibri"/>
              <a:cs typeface="Calibri"/>
              <a:sym typeface="Calibri"/>
            </a:endParaRPr>
          </a:p>
        </p:txBody>
      </p:sp>
      <p:sp>
        <p:nvSpPr>
          <p:cNvPr id="100" name="Google Shape;10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900"/>
              <a:buNone/>
            </a:pPr>
            <a:fld id="{00000000-1234-1234-1234-123412341234}" type="slidenum">
              <a:rPr lang="en-US" sz="1900">
                <a:solidFill>
                  <a:schemeClr val="dk1"/>
                </a:solidFill>
                <a:latin typeface="Calibri"/>
                <a:ea typeface="Calibri"/>
                <a:cs typeface="Calibri"/>
                <a:sym typeface="Calibri"/>
              </a:rPr>
              <a:t>8</a:t>
            </a:fld>
            <a:endParaRPr sz="1900" dirty="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7:notes"/>
          <p:cNvSpPr>
            <a:spLocks noGrp="1" noRot="1" noChangeAspect="1"/>
          </p:cNvSpPr>
          <p:nvPr>
            <p:ph type="sldImg" idx="2"/>
          </p:nvPr>
        </p:nvSpPr>
        <p:spPr>
          <a:xfrm>
            <a:off x="2246313" y="352425"/>
            <a:ext cx="2205037" cy="16541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7:notes"/>
          <p:cNvSpPr txBox="1">
            <a:spLocks noGrp="1"/>
          </p:cNvSpPr>
          <p:nvPr>
            <p:ph type="body" idx="1"/>
          </p:nvPr>
        </p:nvSpPr>
        <p:spPr>
          <a:xfrm>
            <a:off x="705080" y="3051672"/>
            <a:ext cx="5897943" cy="4086443"/>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dirty="0">
                <a:solidFill>
                  <a:schemeClr val="dk1"/>
                </a:solidFill>
                <a:latin typeface="Calibri"/>
                <a:ea typeface="Calibri"/>
                <a:cs typeface="Calibri"/>
                <a:sym typeface="Calibri"/>
              </a:rPr>
              <a:t>A District Roundtable is also broken up into parts:</a:t>
            </a: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OPENING:</a:t>
            </a: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HOT TOPICS:</a:t>
            </a: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SAFETY MOMENT:</a:t>
            </a: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MEMEBERSHIP MOMENTS:</a:t>
            </a:r>
          </a:p>
          <a:p>
            <a:pPr marL="0" lvl="0" indent="0" rtl="0">
              <a:lnSpc>
                <a:spcPct val="100000"/>
              </a:lnSpc>
              <a:spcBef>
                <a:spcPts val="0"/>
              </a:spcBef>
              <a:spcAft>
                <a:spcPts val="0"/>
              </a:spcAft>
              <a:buSzPts val="1400"/>
              <a:buNone/>
            </a:pPr>
            <a:r>
              <a:rPr lang="en-US" b="1" dirty="0">
                <a:latin typeface="Calibri"/>
                <a:ea typeface="Calibri"/>
                <a:cs typeface="Calibri"/>
                <a:sym typeface="Calibri"/>
              </a:rPr>
              <a:t>B</a:t>
            </a:r>
            <a:r>
              <a:rPr lang="en-US" b="1" dirty="0">
                <a:solidFill>
                  <a:schemeClr val="dk1"/>
                </a:solidFill>
                <a:latin typeface="Calibri"/>
                <a:ea typeface="Calibri"/>
                <a:cs typeface="Calibri"/>
                <a:sym typeface="Calibri"/>
              </a:rPr>
              <a:t>REAKOUTS:</a:t>
            </a: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CLOSING:</a:t>
            </a:r>
          </a:p>
          <a:p>
            <a:pPr marL="0" lvl="0" indent="0" rtl="0">
              <a:lnSpc>
                <a:spcPct val="100000"/>
              </a:lnSpc>
              <a:spcBef>
                <a:spcPts val="0"/>
              </a:spcBef>
              <a:spcAft>
                <a:spcPts val="0"/>
              </a:spcAft>
              <a:buSzPts val="1400"/>
              <a:buNone/>
            </a:pPr>
            <a:endParaRPr lang="en-US" b="1" dirty="0">
              <a:solidFill>
                <a:schemeClr val="dk1"/>
              </a:solidFill>
              <a:latin typeface="Calibri"/>
              <a:ea typeface="Calibri"/>
              <a:cs typeface="Calibri"/>
              <a:sym typeface="Calibri"/>
            </a:endParaRP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See course plan for more info on each topic!</a:t>
            </a:r>
          </a:p>
        </p:txBody>
      </p:sp>
      <p:sp>
        <p:nvSpPr>
          <p:cNvPr id="108" name="Google Shape;1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8"/>
        <p:cNvGrpSpPr/>
        <p:nvPr/>
      </p:nvGrpSpPr>
      <p:grpSpPr>
        <a:xfrm>
          <a:off x="0" y="0"/>
          <a:ext cx="0" cy="0"/>
          <a:chOff x="0" y="0"/>
          <a:chExt cx="0" cy="0"/>
        </a:xfrm>
      </p:grpSpPr>
      <p:sp>
        <p:nvSpPr>
          <p:cNvPr id="19" name="Google Shape;19;p18"/>
          <p:cNvSpPr txBox="1">
            <a:spLocks noGrp="1"/>
          </p:cNvSpPr>
          <p:nvPr>
            <p:ph type="ctrTitle"/>
          </p:nvPr>
        </p:nvSpPr>
        <p:spPr>
          <a:xfrm>
            <a:off x="685800" y="1122363"/>
            <a:ext cx="7772400" cy="3110172"/>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0" name="Google Shape;20;p18"/>
          <p:cNvSpPr txBox="1">
            <a:spLocks noGrp="1"/>
          </p:cNvSpPr>
          <p:nvPr>
            <p:ph type="subTitle" idx="1"/>
          </p:nvPr>
        </p:nvSpPr>
        <p:spPr>
          <a:xfrm>
            <a:off x="1143000" y="4466562"/>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3600"/>
              <a:buNone/>
              <a:defRPr sz="3600" b="1"/>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1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2" name="Google Shape;22;p1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3" name="Google Shape;23;p1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
        <p:nvSpPr>
          <p:cNvPr id="24" name="Google Shape;24;p18"/>
          <p:cNvSpPr/>
          <p:nvPr/>
        </p:nvSpPr>
        <p:spPr>
          <a:xfrm>
            <a:off x="685800" y="168625"/>
            <a:ext cx="6986847"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chemeClr val="lt1"/>
                </a:solidFill>
                <a:latin typeface="Calibri"/>
                <a:ea typeface="Calibri"/>
                <a:cs typeface="Calibri"/>
                <a:sym typeface="Calibri"/>
              </a:rPr>
              <a:t>College of Commissioner Science</a:t>
            </a:r>
            <a:endParaRPr sz="1400" b="0" i="0" u="none" strike="noStrike" cap="none" dirty="0">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9"/>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9" name="Google Shape;29;p1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0" name="Google Shape;30;p1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20"/>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b="1">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0"/>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3600"/>
              <a:buNone/>
              <a:defRPr sz="3600" b="1">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2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5" name="Google Shape;35;p2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6" name="Google Shape;36;p2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
        <p:nvSpPr>
          <p:cNvPr id="37" name="Google Shape;37;p20"/>
          <p:cNvSpPr/>
          <p:nvPr/>
        </p:nvSpPr>
        <p:spPr>
          <a:xfrm>
            <a:off x="623888" y="228026"/>
            <a:ext cx="6990570"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1" i="0" u="none" strike="noStrike" cap="none" dirty="0">
                <a:solidFill>
                  <a:schemeClr val="lt1"/>
                </a:solidFill>
                <a:latin typeface="Calibri"/>
                <a:ea typeface="Calibri"/>
                <a:cs typeface="Calibri"/>
                <a:sym typeface="Calibri"/>
              </a:rPr>
              <a:t>College of Commissioner Science</a:t>
            </a:r>
            <a:endParaRPr sz="1400" b="0" i="0" u="none" strike="noStrike" cap="none" dirty="0">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21"/>
          <p:cNvSpPr txBox="1">
            <a:spLocks noGrp="1"/>
          </p:cNvSpPr>
          <p:nvPr>
            <p:ph type="title"/>
          </p:nvPr>
        </p:nvSpPr>
        <p:spPr>
          <a:xfrm>
            <a:off x="628650" y="265373"/>
            <a:ext cx="6994121" cy="565899"/>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1"/>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1"/>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3" name="Google Shape;43;p2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44" name="Google Shape;44;p2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5"/>
        <p:cNvGrpSpPr/>
        <p:nvPr/>
      </p:nvGrpSpPr>
      <p:grpSpPr>
        <a:xfrm>
          <a:off x="0" y="0"/>
          <a:ext cx="0" cy="0"/>
          <a:chOff x="0" y="0"/>
          <a:chExt cx="0" cy="0"/>
        </a:xfrm>
      </p:grpSpPr>
      <p:sp>
        <p:nvSpPr>
          <p:cNvPr id="46" name="Google Shape;46;p22"/>
          <p:cNvSpPr txBox="1">
            <a:spLocks noGrp="1"/>
          </p:cNvSpPr>
          <p:nvPr>
            <p:ph type="title"/>
          </p:nvPr>
        </p:nvSpPr>
        <p:spPr>
          <a:xfrm>
            <a:off x="628650" y="215497"/>
            <a:ext cx="6969183" cy="5492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22"/>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22"/>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22"/>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3200"/>
              <a:buNone/>
              <a:defRPr sz="32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22"/>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b="1"/>
            </a:lvl1pPr>
            <a:lvl2pPr marL="914400" lvl="1" indent="-406400" algn="l">
              <a:lnSpc>
                <a:spcPct val="90000"/>
              </a:lnSpc>
              <a:spcBef>
                <a:spcPts val="500"/>
              </a:spcBef>
              <a:spcAft>
                <a:spcPts val="0"/>
              </a:spcAft>
              <a:buClr>
                <a:schemeClr val="dk1"/>
              </a:buClr>
              <a:buSzPts val="2800"/>
              <a:buChar char="•"/>
              <a:defRPr sz="2800" b="1"/>
            </a:lvl2pPr>
            <a:lvl3pPr marL="1371600" lvl="2" indent="-355600" algn="l">
              <a:lnSpc>
                <a:spcPct val="90000"/>
              </a:lnSpc>
              <a:spcBef>
                <a:spcPts val="500"/>
              </a:spcBef>
              <a:spcAft>
                <a:spcPts val="0"/>
              </a:spcAft>
              <a:buClr>
                <a:schemeClr val="dk1"/>
              </a:buClr>
              <a:buSzPts val="2000"/>
              <a:buChar char="•"/>
              <a:defRPr b="1"/>
            </a:lvl3pPr>
            <a:lvl4pPr marL="1828800" lvl="3" indent="-342900" algn="l">
              <a:lnSpc>
                <a:spcPct val="90000"/>
              </a:lnSpc>
              <a:spcBef>
                <a:spcPts val="500"/>
              </a:spcBef>
              <a:spcAft>
                <a:spcPts val="0"/>
              </a:spcAft>
              <a:buClr>
                <a:schemeClr val="dk1"/>
              </a:buClr>
              <a:buSzPts val="1800"/>
              <a:buChar char="•"/>
              <a:defRPr b="1"/>
            </a:lvl4pPr>
            <a:lvl5pPr marL="2286000" lvl="4" indent="-342900" algn="l">
              <a:lnSpc>
                <a:spcPct val="90000"/>
              </a:lnSpc>
              <a:spcBef>
                <a:spcPts val="500"/>
              </a:spcBef>
              <a:spcAft>
                <a:spcPts val="0"/>
              </a:spcAft>
              <a:buClr>
                <a:schemeClr val="dk1"/>
              </a:buClr>
              <a:buSzPts val="1800"/>
              <a:buChar char="•"/>
              <a:defRPr b="1"/>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2" name="Google Shape;52;p2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3" name="Google Shape;53;p2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4"/>
        <p:cNvGrpSpPr/>
        <p:nvPr/>
      </p:nvGrpSpPr>
      <p:grpSpPr>
        <a:xfrm>
          <a:off x="0" y="0"/>
          <a:ext cx="0" cy="0"/>
          <a:chOff x="0" y="0"/>
          <a:chExt cx="0" cy="0"/>
        </a:xfrm>
      </p:grpSpPr>
      <p:sp>
        <p:nvSpPr>
          <p:cNvPr id="55" name="Google Shape;55;p23"/>
          <p:cNvSpPr txBox="1">
            <a:spLocks noGrp="1"/>
          </p:cNvSpPr>
          <p:nvPr>
            <p:ph type="title"/>
          </p:nvPr>
        </p:nvSpPr>
        <p:spPr>
          <a:xfrm>
            <a:off x="548640" y="248748"/>
            <a:ext cx="7040880" cy="5409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3600"/>
              <a:buFont typeface="Calibri"/>
              <a:buNone/>
              <a:defRPr sz="3600" b="1">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7" name="Google Shape;57;p2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58" name="Google Shape;58;p2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2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1" name="Google Shape;61;p2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62" name="Google Shape;62;p2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3" name="Google Shape;13;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14" name="Google Shape;14;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pic>
        <p:nvPicPr>
          <p:cNvPr id="15" name="Google Shape;15;p17"/>
          <p:cNvPicPr preferRelativeResize="0"/>
          <p:nvPr/>
        </p:nvPicPr>
        <p:blipFill rotWithShape="1">
          <a:blip r:embed="rId9">
            <a:alphaModFix/>
            <a:duotone>
              <a:schemeClr val="accent6">
                <a:shade val="45000"/>
                <a:satMod val="135000"/>
              </a:schemeClr>
              <a:prstClr val="white"/>
            </a:duotone>
          </a:blip>
          <a:srcRect/>
          <a:stretch/>
        </p:blipFill>
        <p:spPr>
          <a:xfrm>
            <a:off x="0" y="-18689"/>
            <a:ext cx="9144000" cy="6740165"/>
          </a:xfrm>
          <a:prstGeom prst="rect">
            <a:avLst/>
          </a:prstGeom>
          <a:noFill/>
          <a:ln>
            <a:noFill/>
          </a:ln>
        </p:spPr>
      </p:pic>
      <p:sp>
        <p:nvSpPr>
          <p:cNvPr id="16" name="Google Shape;16;p17"/>
          <p:cNvSpPr txBox="1"/>
          <p:nvPr/>
        </p:nvSpPr>
        <p:spPr>
          <a:xfrm>
            <a:off x="461689" y="219535"/>
            <a:ext cx="184731"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endParaRPr sz="3200" b="1" i="0" u="none" strike="noStrike" cap="none" dirty="0">
              <a:solidFill>
                <a:schemeClr val="lt1"/>
              </a:solidFill>
              <a:latin typeface="Calibri"/>
              <a:ea typeface="Calibri"/>
              <a:cs typeface="Calibri"/>
              <a:sym typeface="Calibri"/>
            </a:endParaRPr>
          </a:p>
        </p:txBody>
      </p:sp>
      <p:pic>
        <p:nvPicPr>
          <p:cNvPr id="17" name="Google Shape;17;p17"/>
          <p:cNvPicPr preferRelativeResize="0"/>
          <p:nvPr/>
        </p:nvPicPr>
        <p:blipFill rotWithShape="1">
          <a:blip r:embed="rId10">
            <a:alphaModFix/>
          </a:blip>
          <a:srcRect/>
          <a:stretch/>
        </p:blipFill>
        <p:spPr>
          <a:xfrm>
            <a:off x="7767825" y="141162"/>
            <a:ext cx="1251483" cy="125148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275771" y="1786185"/>
            <a:ext cx="8592457" cy="328563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US" dirty="0"/>
              <a:t>BCS 154 </a:t>
            </a:r>
            <a:br>
              <a:rPr lang="en-US" dirty="0"/>
            </a:br>
            <a:br>
              <a:rPr lang="en-US" dirty="0"/>
            </a:br>
            <a:r>
              <a:rPr lang="en-US" dirty="0"/>
              <a:t>Roundtable Fundamentals</a:t>
            </a:r>
            <a:endParaRPr dirty="0"/>
          </a:p>
        </p:txBody>
      </p:sp>
      <p:sp>
        <p:nvSpPr>
          <p:cNvPr id="3" name="TextBox 2">
            <a:extLst>
              <a:ext uri="{FF2B5EF4-FFF2-40B4-BE49-F238E27FC236}">
                <a16:creationId xmlns:a16="http://schemas.microsoft.com/office/drawing/2014/main" id="{537DB4C6-4A0F-49AE-8784-5579578EBF19}"/>
              </a:ext>
            </a:extLst>
          </p:cNvPr>
          <p:cNvSpPr txBox="1"/>
          <p:nvPr/>
        </p:nvSpPr>
        <p:spPr>
          <a:xfrm>
            <a:off x="5486400" y="6305550"/>
            <a:ext cx="3086100" cy="307777"/>
          </a:xfrm>
          <a:prstGeom prst="rect">
            <a:avLst/>
          </a:prstGeom>
          <a:noFill/>
        </p:spPr>
        <p:txBody>
          <a:bodyPr wrap="square" rtlCol="0">
            <a:spAutoFit/>
          </a:bodyPr>
          <a:lstStyle/>
          <a:p>
            <a:pPr algn="ctr"/>
            <a:r>
              <a:rPr lang="en-US" dirty="0">
                <a:solidFill>
                  <a:schemeClr val="bg1">
                    <a:lumMod val="65000"/>
                  </a:schemeClr>
                </a:solidFill>
              </a:rPr>
              <a:t>Revision date 3/31/2024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182360" y="53578"/>
            <a:ext cx="6994121" cy="814227"/>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Optional parts of the district roundtable</a:t>
            </a:r>
            <a:endParaRPr dirty="0"/>
          </a:p>
        </p:txBody>
      </p:sp>
      <p:sp>
        <p:nvSpPr>
          <p:cNvPr id="119" name="Google Shape;119;p8"/>
          <p:cNvSpPr txBox="1">
            <a:spLocks noGrp="1"/>
          </p:cNvSpPr>
          <p:nvPr>
            <p:ph type="body" idx="1"/>
          </p:nvPr>
        </p:nvSpPr>
        <p:spPr>
          <a:xfrm>
            <a:off x="1133925" y="2012597"/>
            <a:ext cx="4728112" cy="4218082"/>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3200"/>
              <a:buChar char="•"/>
            </a:pPr>
            <a:r>
              <a:rPr lang="en-US" dirty="0"/>
              <a:t>Pre-meeting  </a:t>
            </a:r>
            <a:endParaRPr dirty="0"/>
          </a:p>
          <a:p>
            <a:pPr marL="685800" lvl="1" indent="-228600" algn="l" rtl="0">
              <a:lnSpc>
                <a:spcPct val="90000"/>
              </a:lnSpc>
              <a:spcBef>
                <a:spcPts val="500"/>
              </a:spcBef>
              <a:spcAft>
                <a:spcPts val="0"/>
              </a:spcAft>
              <a:buClr>
                <a:schemeClr val="dk1"/>
              </a:buClr>
              <a:buSzPts val="2800"/>
              <a:buChar char="•"/>
            </a:pPr>
            <a:r>
              <a:rPr lang="en-US" dirty="0"/>
              <a:t>(networking)</a:t>
            </a:r>
            <a:endParaRPr dirty="0"/>
          </a:p>
          <a:p>
            <a:pPr marL="228600" lvl="0" indent="-25400" algn="l" rtl="0">
              <a:lnSpc>
                <a:spcPct val="90000"/>
              </a:lnSpc>
              <a:spcBef>
                <a:spcPts val="1000"/>
              </a:spcBef>
              <a:spcAft>
                <a:spcPts val="0"/>
              </a:spcAft>
              <a:buClr>
                <a:schemeClr val="dk1"/>
              </a:buClr>
              <a:buSzPts val="3200"/>
              <a:buNone/>
            </a:pPr>
            <a:endParaRPr dirty="0"/>
          </a:p>
          <a:p>
            <a:pPr marL="228600" lvl="0" indent="-228600" algn="l" rtl="0">
              <a:lnSpc>
                <a:spcPct val="90000"/>
              </a:lnSpc>
              <a:spcBef>
                <a:spcPts val="1000"/>
              </a:spcBef>
              <a:spcAft>
                <a:spcPts val="0"/>
              </a:spcAft>
              <a:buClr>
                <a:schemeClr val="dk1"/>
              </a:buClr>
              <a:buSzPts val="3200"/>
              <a:buChar char="•"/>
            </a:pPr>
            <a:r>
              <a:rPr lang="en-US" dirty="0"/>
              <a:t>Post-meeting </a:t>
            </a:r>
            <a:endParaRPr dirty="0"/>
          </a:p>
          <a:p>
            <a:pPr marL="685800" lvl="1" indent="-228600" algn="l" rtl="0">
              <a:lnSpc>
                <a:spcPct val="90000"/>
              </a:lnSpc>
              <a:spcBef>
                <a:spcPts val="500"/>
              </a:spcBef>
              <a:spcAft>
                <a:spcPts val="0"/>
              </a:spcAft>
              <a:buClr>
                <a:schemeClr val="dk1"/>
              </a:buClr>
              <a:buSzPts val="2800"/>
              <a:buChar char="•"/>
            </a:pPr>
            <a:r>
              <a:rPr lang="en-US" dirty="0"/>
              <a:t>(networking)</a:t>
            </a:r>
            <a:endParaRPr dirty="0"/>
          </a:p>
          <a:p>
            <a:pPr marL="228600" lvl="0" indent="-25400" algn="l" rtl="0">
              <a:lnSpc>
                <a:spcPct val="90000"/>
              </a:lnSpc>
              <a:spcBef>
                <a:spcPts val="1000"/>
              </a:spcBef>
              <a:spcAft>
                <a:spcPts val="0"/>
              </a:spcAft>
              <a:buClr>
                <a:schemeClr val="dk1"/>
              </a:buClr>
              <a:buSzPts val="3200"/>
              <a:buNone/>
            </a:pPr>
            <a:endParaRPr dirty="0"/>
          </a:p>
          <a:p>
            <a:pPr marL="0" lvl="0" indent="0" algn="l" rtl="0">
              <a:lnSpc>
                <a:spcPct val="90000"/>
              </a:lnSpc>
              <a:spcBef>
                <a:spcPts val="1000"/>
              </a:spcBef>
              <a:spcAft>
                <a:spcPts val="0"/>
              </a:spcAft>
              <a:buClr>
                <a:schemeClr val="dk1"/>
              </a:buClr>
              <a:buSzPts val="3200"/>
              <a:buNone/>
            </a:pPr>
            <a:r>
              <a:rPr lang="en-US" dirty="0"/>
              <a:t>What is linking needs?</a:t>
            </a:r>
            <a:endParaRPr dirty="0"/>
          </a:p>
        </p:txBody>
      </p:sp>
      <p:pic>
        <p:nvPicPr>
          <p:cNvPr id="2050" name="Picture 2" descr="Image result for attend roundtable stay informed image">
            <a:extLst>
              <a:ext uri="{FF2B5EF4-FFF2-40B4-BE49-F238E27FC236}">
                <a16:creationId xmlns:a16="http://schemas.microsoft.com/office/drawing/2014/main" id="{CF8D6F05-51C0-47CF-9508-B93A82168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6093" y="2591491"/>
            <a:ext cx="2323982" cy="2294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929770e473_0_0"/>
          <p:cNvSpPr txBox="1">
            <a:spLocks noGrp="1"/>
          </p:cNvSpPr>
          <p:nvPr>
            <p:ph type="title"/>
          </p:nvPr>
        </p:nvSpPr>
        <p:spPr>
          <a:xfrm>
            <a:off x="628650" y="215497"/>
            <a:ext cx="6994200" cy="5409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3600"/>
              <a:buNone/>
            </a:pPr>
            <a:r>
              <a:rPr lang="en-US" dirty="0"/>
              <a:t>Roundtable Planning Activity</a:t>
            </a:r>
            <a:endParaRPr dirty="0"/>
          </a:p>
        </p:txBody>
      </p:sp>
      <p:sp>
        <p:nvSpPr>
          <p:cNvPr id="143" name="Google Shape;143;g929770e473_0_0"/>
          <p:cNvSpPr txBox="1">
            <a:spLocks noGrp="1"/>
          </p:cNvSpPr>
          <p:nvPr>
            <p:ph type="body" idx="1"/>
          </p:nvPr>
        </p:nvSpPr>
        <p:spPr>
          <a:xfrm>
            <a:off x="628650" y="2139133"/>
            <a:ext cx="7886700" cy="43512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SzPts val="3200"/>
              <a:buNone/>
            </a:pPr>
            <a:r>
              <a:rPr lang="en-US" sz="5100" dirty="0"/>
              <a:t>Plan a roundtable using the 50 minute format and a list of activities/topics.</a:t>
            </a:r>
            <a:endParaRPr sz="51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026" name="Picture 2">
            <a:extLst>
              <a:ext uri="{FF2B5EF4-FFF2-40B4-BE49-F238E27FC236}">
                <a16:creationId xmlns:a16="http://schemas.microsoft.com/office/drawing/2014/main" id="{6446E8D9-E850-2996-4265-6D2A474B37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0806" y="1482844"/>
            <a:ext cx="4431909" cy="45535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3"/>
          <p:cNvSpPr txBox="1">
            <a:spLocks noGrp="1"/>
          </p:cNvSpPr>
          <p:nvPr>
            <p:ph type="title"/>
          </p:nvPr>
        </p:nvSpPr>
        <p:spPr>
          <a:xfrm>
            <a:off x="0" y="480350"/>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 How does roundtable provide </a:t>
            </a:r>
            <a:br>
              <a:rPr lang="en-US" dirty="0"/>
            </a:br>
            <a:r>
              <a:rPr lang="en-US" dirty="0"/>
              <a:t> “The Skill to Do”?</a:t>
            </a:r>
            <a:br>
              <a:rPr lang="en-US" dirty="0"/>
            </a:br>
            <a:endParaRPr dirty="0"/>
          </a:p>
        </p:txBody>
      </p:sp>
      <p:sp>
        <p:nvSpPr>
          <p:cNvPr id="164" name="Google Shape;164;p13"/>
          <p:cNvSpPr txBox="1">
            <a:spLocks noGrp="1"/>
          </p:cNvSpPr>
          <p:nvPr>
            <p:ph type="body" idx="1"/>
          </p:nvPr>
        </p:nvSpPr>
        <p:spPr>
          <a:xfrm>
            <a:off x="829340" y="2147776"/>
            <a:ext cx="7777190" cy="3970565"/>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3200"/>
              <a:buChar char="•"/>
            </a:pPr>
            <a:r>
              <a:rPr lang="en-US" dirty="0"/>
              <a:t>Provides opportunities to learn about activities</a:t>
            </a:r>
            <a:endParaRPr strike="sngStrike" dirty="0"/>
          </a:p>
          <a:p>
            <a:pPr marL="228600" lvl="0" indent="-228600" algn="l" rtl="0">
              <a:lnSpc>
                <a:spcPct val="90000"/>
              </a:lnSpc>
              <a:spcBef>
                <a:spcPts val="1000"/>
              </a:spcBef>
              <a:spcAft>
                <a:spcPts val="0"/>
              </a:spcAft>
              <a:buClr>
                <a:schemeClr val="dk1"/>
              </a:buClr>
              <a:buSzPts val="3200"/>
              <a:buChar char="•"/>
            </a:pPr>
            <a:r>
              <a:rPr lang="en-US" dirty="0"/>
              <a:t>Discusses topics that affect leadership</a:t>
            </a:r>
            <a:endParaRPr dirty="0"/>
          </a:p>
          <a:p>
            <a:pPr marL="685800" lvl="1" indent="-228600" algn="l" rtl="0">
              <a:lnSpc>
                <a:spcPct val="90000"/>
              </a:lnSpc>
              <a:spcBef>
                <a:spcPts val="500"/>
              </a:spcBef>
              <a:spcAft>
                <a:spcPts val="0"/>
              </a:spcAft>
              <a:buClr>
                <a:schemeClr val="dk1"/>
              </a:buClr>
              <a:buSzPts val="3200"/>
              <a:buChar char="•"/>
            </a:pPr>
            <a:r>
              <a:rPr lang="en-US" sz="3200" dirty="0"/>
              <a:t>it takes time and practice to guide youth</a:t>
            </a:r>
            <a:endParaRPr dirty="0"/>
          </a:p>
          <a:p>
            <a:pPr marL="228600" lvl="0" indent="-228600" algn="l" rtl="0">
              <a:lnSpc>
                <a:spcPct val="90000"/>
              </a:lnSpc>
              <a:spcBef>
                <a:spcPts val="1000"/>
              </a:spcBef>
              <a:spcAft>
                <a:spcPts val="0"/>
              </a:spcAft>
              <a:buClr>
                <a:schemeClr val="dk1"/>
              </a:buClr>
              <a:buSzPts val="3200"/>
              <a:buChar char="•"/>
            </a:pPr>
            <a:r>
              <a:rPr lang="en-US" dirty="0"/>
              <a:t>Supports leader networking </a:t>
            </a:r>
            <a:endParaRPr dirty="0"/>
          </a:p>
          <a:p>
            <a:pPr marL="685800" lvl="1" indent="-228600" algn="l" rtl="0">
              <a:lnSpc>
                <a:spcPct val="90000"/>
              </a:lnSpc>
              <a:spcBef>
                <a:spcPts val="500"/>
              </a:spcBef>
              <a:spcAft>
                <a:spcPts val="0"/>
              </a:spcAft>
              <a:buClr>
                <a:schemeClr val="dk1"/>
              </a:buClr>
              <a:buSzPts val="3200"/>
              <a:buChar char="•"/>
            </a:pPr>
            <a:r>
              <a:rPr lang="en-US" sz="3200" dirty="0">
                <a:highlight>
                  <a:srgbClr val="FFFFFF"/>
                </a:highlight>
              </a:rPr>
              <a:t>Program-specific breakout sessions</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xEl>
                                              <p:pRg st="0" end="0"/>
                                            </p:txEl>
                                          </p:spTgt>
                                        </p:tgtEl>
                                        <p:attrNameLst>
                                          <p:attrName>style.visibility</p:attrName>
                                        </p:attrNameLst>
                                      </p:cBhvr>
                                      <p:to>
                                        <p:strVal val="visible"/>
                                      </p:to>
                                    </p:set>
                                    <p:animEffect transition="in" filter="fade">
                                      <p:cBhvr>
                                        <p:cTn id="7" dur="1000"/>
                                        <p:tgtEl>
                                          <p:spTgt spid="1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4">
                                            <p:txEl>
                                              <p:pRg st="1" end="1"/>
                                            </p:txEl>
                                          </p:spTgt>
                                        </p:tgtEl>
                                        <p:attrNameLst>
                                          <p:attrName>style.visibility</p:attrName>
                                        </p:attrNameLst>
                                      </p:cBhvr>
                                      <p:to>
                                        <p:strVal val="visible"/>
                                      </p:to>
                                    </p:set>
                                    <p:animEffect transition="in" filter="fade">
                                      <p:cBhvr>
                                        <p:cTn id="12" dur="1000"/>
                                        <p:tgtEl>
                                          <p:spTgt spid="1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4">
                                            <p:txEl>
                                              <p:pRg st="2" end="2"/>
                                            </p:txEl>
                                          </p:spTgt>
                                        </p:tgtEl>
                                        <p:attrNameLst>
                                          <p:attrName>style.visibility</p:attrName>
                                        </p:attrNameLst>
                                      </p:cBhvr>
                                      <p:to>
                                        <p:strVal val="visible"/>
                                      </p:to>
                                    </p:set>
                                    <p:animEffect transition="in" filter="fade">
                                      <p:cBhvr>
                                        <p:cTn id="17" dur="1000"/>
                                        <p:tgtEl>
                                          <p:spTgt spid="1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4">
                                            <p:txEl>
                                              <p:pRg st="3" end="3"/>
                                            </p:txEl>
                                          </p:spTgt>
                                        </p:tgtEl>
                                        <p:attrNameLst>
                                          <p:attrName>style.visibility</p:attrName>
                                        </p:attrNameLst>
                                      </p:cBhvr>
                                      <p:to>
                                        <p:strVal val="visible"/>
                                      </p:to>
                                    </p:set>
                                    <p:animEffect transition="in" filter="fade">
                                      <p:cBhvr>
                                        <p:cTn id="22" dur="1000"/>
                                        <p:tgtEl>
                                          <p:spTgt spid="1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4">
                                            <p:txEl>
                                              <p:pRg st="4" end="4"/>
                                            </p:txEl>
                                          </p:spTgt>
                                        </p:tgtEl>
                                        <p:attrNameLst>
                                          <p:attrName>style.visibility</p:attrName>
                                        </p:attrNameLst>
                                      </p:cBhvr>
                                      <p:to>
                                        <p:strVal val="visible"/>
                                      </p:to>
                                    </p:set>
                                    <p:animEffect transition="in" filter="fade">
                                      <p:cBhvr>
                                        <p:cTn id="27" dur="1000"/>
                                        <p:tgtEl>
                                          <p:spTgt spid="1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2"/>
          <p:cNvSpPr txBox="1">
            <a:spLocks noGrp="1"/>
          </p:cNvSpPr>
          <p:nvPr>
            <p:ph type="title"/>
          </p:nvPr>
        </p:nvSpPr>
        <p:spPr>
          <a:xfrm>
            <a:off x="84640" y="470140"/>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How does roundtable provide </a:t>
            </a:r>
            <a:br>
              <a:rPr lang="en-US" dirty="0"/>
            </a:br>
            <a:r>
              <a:rPr lang="en-US" dirty="0"/>
              <a:t>“The Will to Do”?</a:t>
            </a:r>
            <a:br>
              <a:rPr lang="en-US" dirty="0"/>
            </a:br>
            <a:endParaRPr dirty="0"/>
          </a:p>
        </p:txBody>
      </p:sp>
      <p:sp>
        <p:nvSpPr>
          <p:cNvPr id="157" name="Google Shape;157;p12"/>
          <p:cNvSpPr txBox="1">
            <a:spLocks noGrp="1"/>
          </p:cNvSpPr>
          <p:nvPr>
            <p:ph type="body" idx="1"/>
          </p:nvPr>
        </p:nvSpPr>
        <p:spPr>
          <a:xfrm>
            <a:off x="1041990" y="1941984"/>
            <a:ext cx="7409563" cy="444587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3200"/>
              <a:buChar char="•"/>
            </a:pPr>
            <a:r>
              <a:rPr lang="en-US" dirty="0"/>
              <a:t>Cheerleaders for the unit leaders</a:t>
            </a:r>
            <a:endParaRPr dirty="0"/>
          </a:p>
          <a:p>
            <a:pPr marL="228600" lvl="0" indent="-228600" algn="l" rtl="0">
              <a:lnSpc>
                <a:spcPct val="90000"/>
              </a:lnSpc>
              <a:spcBef>
                <a:spcPts val="1000"/>
              </a:spcBef>
              <a:spcAft>
                <a:spcPts val="0"/>
              </a:spcAft>
              <a:buClr>
                <a:schemeClr val="dk1"/>
              </a:buClr>
              <a:buSzPts val="3200"/>
              <a:buChar char="•"/>
            </a:pPr>
            <a:r>
              <a:rPr lang="en-US" dirty="0"/>
              <a:t>Provide ways to help units solve their problems</a:t>
            </a:r>
            <a:endParaRPr dirty="0"/>
          </a:p>
          <a:p>
            <a:pPr marL="228600" lvl="0" indent="-228600" algn="l" rtl="0">
              <a:lnSpc>
                <a:spcPct val="90000"/>
              </a:lnSpc>
              <a:spcBef>
                <a:spcPts val="1000"/>
              </a:spcBef>
              <a:spcAft>
                <a:spcPts val="0"/>
              </a:spcAft>
              <a:buClr>
                <a:schemeClr val="dk1"/>
              </a:buClr>
              <a:buSzPts val="3200"/>
              <a:buChar char="•"/>
            </a:pPr>
            <a:r>
              <a:rPr lang="en-US" dirty="0"/>
              <a:t>Can guide unit leaders to district</a:t>
            </a:r>
            <a:r>
              <a:rPr lang="en-US" dirty="0">
                <a:highlight>
                  <a:srgbClr val="FFFFFF"/>
                </a:highlight>
              </a:rPr>
              <a:t>/</a:t>
            </a:r>
            <a:r>
              <a:rPr lang="en-US" dirty="0"/>
              <a:t>council experts</a:t>
            </a:r>
            <a:endParaRPr dirty="0"/>
          </a:p>
          <a:p>
            <a:pPr marL="228600" lvl="0" indent="-228600" algn="l" rtl="0">
              <a:lnSpc>
                <a:spcPct val="90000"/>
              </a:lnSpc>
              <a:spcBef>
                <a:spcPts val="1000"/>
              </a:spcBef>
              <a:spcAft>
                <a:spcPts val="0"/>
              </a:spcAft>
              <a:buClr>
                <a:schemeClr val="dk1"/>
              </a:buClr>
              <a:buSzPts val="3200"/>
              <a:buChar char="•"/>
            </a:pPr>
            <a:r>
              <a:rPr lang="en-US" dirty="0"/>
              <a:t>Guiding unit leaders to appropriate Scouting America information</a:t>
            </a: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fade">
                                      <p:cBhvr>
                                        <p:cTn id="7" dur="1000"/>
                                        <p:tgtEl>
                                          <p:spTgt spid="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7">
                                            <p:txEl>
                                              <p:pRg st="1" end="1"/>
                                            </p:txEl>
                                          </p:spTgt>
                                        </p:tgtEl>
                                        <p:attrNameLst>
                                          <p:attrName>style.visibility</p:attrName>
                                        </p:attrNameLst>
                                      </p:cBhvr>
                                      <p:to>
                                        <p:strVal val="visible"/>
                                      </p:to>
                                    </p:set>
                                    <p:animEffect transition="in" filter="fade">
                                      <p:cBhvr>
                                        <p:cTn id="12" dur="1000"/>
                                        <p:tgtEl>
                                          <p:spTgt spid="1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7">
                                            <p:txEl>
                                              <p:pRg st="2" end="2"/>
                                            </p:txEl>
                                          </p:spTgt>
                                        </p:tgtEl>
                                        <p:attrNameLst>
                                          <p:attrName>style.visibility</p:attrName>
                                        </p:attrNameLst>
                                      </p:cBhvr>
                                      <p:to>
                                        <p:strVal val="visible"/>
                                      </p:to>
                                    </p:set>
                                    <p:animEffect transition="in" filter="fade">
                                      <p:cBhvr>
                                        <p:cTn id="17" dur="1000"/>
                                        <p:tgtEl>
                                          <p:spTgt spid="15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7">
                                            <p:txEl>
                                              <p:pRg st="3" end="3"/>
                                            </p:txEl>
                                          </p:spTgt>
                                        </p:tgtEl>
                                        <p:attrNameLst>
                                          <p:attrName>style.visibility</p:attrName>
                                        </p:attrNameLst>
                                      </p:cBhvr>
                                      <p:to>
                                        <p:strVal val="visible"/>
                                      </p:to>
                                    </p:set>
                                    <p:animEffect transition="in" filter="fade">
                                      <p:cBhvr>
                                        <p:cTn id="22" dur="1000"/>
                                        <p:tgtEl>
                                          <p:spTgt spid="15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4"/>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Course Summary</a:t>
            </a:r>
            <a:endParaRPr dirty="0"/>
          </a:p>
        </p:txBody>
      </p:sp>
      <p:sp>
        <p:nvSpPr>
          <p:cNvPr id="171" name="Google Shape;171;p14"/>
          <p:cNvSpPr txBox="1">
            <a:spLocks noGrp="1"/>
          </p:cNvSpPr>
          <p:nvPr>
            <p:ph type="body" idx="1"/>
          </p:nvPr>
        </p:nvSpPr>
        <p:spPr>
          <a:xfrm>
            <a:off x="808074" y="1312656"/>
            <a:ext cx="7216162" cy="5233097"/>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3200"/>
              <a:buChar char="•"/>
            </a:pPr>
            <a:r>
              <a:rPr lang="en-US" dirty="0"/>
              <a:t>Explain the elements of a  roundtable</a:t>
            </a:r>
            <a:endParaRPr dirty="0"/>
          </a:p>
          <a:p>
            <a:pPr marL="228600" indent="-228600">
              <a:spcBef>
                <a:spcPts val="0"/>
              </a:spcBef>
            </a:pPr>
            <a:endParaRPr lang="en-US" dirty="0"/>
          </a:p>
          <a:p>
            <a:pPr marL="228600" lvl="0" indent="-228600" algn="l" rtl="0">
              <a:lnSpc>
                <a:spcPct val="90000"/>
              </a:lnSpc>
              <a:spcBef>
                <a:spcPts val="1000"/>
              </a:spcBef>
              <a:spcAft>
                <a:spcPts val="0"/>
              </a:spcAft>
              <a:buClr>
                <a:schemeClr val="dk1"/>
              </a:buClr>
              <a:buSzPts val="3200"/>
              <a:buChar char="•"/>
            </a:pPr>
            <a:r>
              <a:rPr lang="en-US" dirty="0"/>
              <a:t>Discuss how to utilize the program information in the Roundtable Support webpage</a:t>
            </a:r>
            <a:endParaRPr dirty="0"/>
          </a:p>
          <a:p>
            <a:pPr marL="228600" indent="-228600"/>
            <a:endParaRPr lang="en-US" dirty="0"/>
          </a:p>
          <a:p>
            <a:pPr marL="228600" indent="-228600"/>
            <a:r>
              <a:rPr lang="en-US" dirty="0">
                <a:highlight>
                  <a:srgbClr val="FFFFFF"/>
                </a:highlight>
              </a:rPr>
              <a:t>Demonstrate how to use formats to plan roundtables</a:t>
            </a:r>
            <a:endParaRPr lang="en-US" dirty="0"/>
          </a:p>
          <a:p>
            <a:pPr marL="228600" indent="-228600"/>
            <a:endParaRPr lang="en-US" dirty="0">
              <a:highlight>
                <a:srgbClr val="FFFFFF"/>
              </a:highlight>
            </a:endParaRPr>
          </a:p>
          <a:p>
            <a:pPr marL="228600" lvl="0" indent="-228600" algn="l" rtl="0">
              <a:lnSpc>
                <a:spcPct val="90000"/>
              </a:lnSpc>
              <a:spcBef>
                <a:spcPts val="1000"/>
              </a:spcBef>
              <a:spcAft>
                <a:spcPts val="0"/>
              </a:spcAft>
              <a:buClr>
                <a:schemeClr val="dk1"/>
              </a:buClr>
              <a:buSzPts val="3200"/>
              <a:buChar char="•"/>
            </a:pPr>
            <a:r>
              <a:rPr lang="en-US" dirty="0"/>
              <a:t>Understand how to provide  leaders with the </a:t>
            </a:r>
            <a:r>
              <a:rPr lang="en-US" i="1" dirty="0"/>
              <a:t>Skill to do </a:t>
            </a:r>
            <a:r>
              <a:rPr lang="en-US" dirty="0"/>
              <a:t>and the </a:t>
            </a:r>
            <a:r>
              <a:rPr lang="en-US" i="1" dirty="0"/>
              <a:t>Will to Do</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5"/>
          <p:cNvSpPr txBox="1"/>
          <p:nvPr/>
        </p:nvSpPr>
        <p:spPr>
          <a:xfrm>
            <a:off x="625839" y="2779192"/>
            <a:ext cx="7696200" cy="2032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4000"/>
              <a:buFont typeface="Arial"/>
              <a:buNone/>
            </a:pPr>
            <a:r>
              <a:rPr lang="en-US" sz="4000" b="1" i="0" u="none" strike="noStrike" cap="none" dirty="0">
                <a:solidFill>
                  <a:schemeClr val="dk1"/>
                </a:solidFill>
                <a:latin typeface="Calibri"/>
                <a:ea typeface="Calibri"/>
                <a:cs typeface="Calibri"/>
                <a:sym typeface="Calibri"/>
              </a:rPr>
              <a:t>As a commissioner,</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600"/>
              </a:spcBef>
              <a:spcAft>
                <a:spcPts val="0"/>
              </a:spcAft>
              <a:buClr>
                <a:schemeClr val="dk1"/>
              </a:buClr>
              <a:buSzPts val="4000"/>
              <a:buFont typeface="Arial"/>
              <a:buNone/>
            </a:pPr>
            <a:r>
              <a:rPr lang="en-US" sz="4000" b="1" dirty="0">
                <a:solidFill>
                  <a:schemeClr val="dk1"/>
                </a:solidFill>
                <a:latin typeface="Calibri"/>
                <a:ea typeface="Calibri"/>
                <a:cs typeface="Calibri"/>
                <a:sym typeface="Calibri"/>
              </a:rPr>
              <a:t>y</a:t>
            </a:r>
            <a:r>
              <a:rPr lang="en-US" sz="4000" b="1" i="0" u="none" strike="noStrike" cap="none" dirty="0">
                <a:solidFill>
                  <a:schemeClr val="dk1"/>
                </a:solidFill>
                <a:latin typeface="Calibri"/>
                <a:ea typeface="Calibri"/>
                <a:cs typeface="Calibri"/>
                <a:sym typeface="Calibri"/>
              </a:rPr>
              <a:t>ou have made a personal commitment..</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4" name="Google Shape;224;p21">
            <a:extLst>
              <a:ext uri="{FF2B5EF4-FFF2-40B4-BE49-F238E27FC236}">
                <a16:creationId xmlns:a16="http://schemas.microsoft.com/office/drawing/2014/main" id="{8FF0D16F-BD43-49B6-9166-F0DB87FBBC5F}"/>
              </a:ext>
            </a:extLst>
          </p:cNvPr>
          <p:cNvSpPr/>
          <p:nvPr/>
        </p:nvSpPr>
        <p:spPr>
          <a:xfrm>
            <a:off x="2381972" y="1853423"/>
            <a:ext cx="4378325" cy="171739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accent1"/>
              </a:buClr>
              <a:buSzPts val="3600"/>
              <a:buFont typeface="Arial"/>
              <a:buNone/>
            </a:pPr>
            <a:r>
              <a:rPr lang="en-US" sz="4800" b="1" dirty="0">
                <a:solidFill>
                  <a:schemeClr val="dk1"/>
                </a:solidFill>
                <a:latin typeface="Calibri"/>
                <a:ea typeface="Calibri"/>
                <a:cs typeface="Calibri"/>
                <a:sym typeface="Calibri"/>
              </a:rPr>
              <a:t>Questions?</a:t>
            </a:r>
            <a:endParaRPr dirty="0"/>
          </a:p>
          <a:p>
            <a:pPr marL="0" marR="0" lvl="0" indent="0" algn="ctr" rtl="0">
              <a:spcBef>
                <a:spcPts val="960"/>
              </a:spcBef>
              <a:spcAft>
                <a:spcPts val="0"/>
              </a:spcAft>
              <a:buClr>
                <a:schemeClr val="accent1"/>
              </a:buClr>
              <a:buSzPts val="3600"/>
              <a:buFont typeface="Arial"/>
              <a:buNone/>
            </a:pPr>
            <a:r>
              <a:rPr lang="en-US" sz="4800" b="1" dirty="0">
                <a:solidFill>
                  <a:schemeClr val="dk1"/>
                </a:solidFill>
                <a:latin typeface="Calibri"/>
                <a:ea typeface="Calibri"/>
                <a:cs typeface="Calibri"/>
                <a:sym typeface="Calibri"/>
              </a:rPr>
              <a:t>Comments!</a:t>
            </a:r>
            <a:endParaRPr dirty="0"/>
          </a:p>
        </p:txBody>
      </p:sp>
      <p:pic>
        <p:nvPicPr>
          <p:cNvPr id="6" name="Google Shape;225;p21">
            <a:extLst>
              <a:ext uri="{FF2B5EF4-FFF2-40B4-BE49-F238E27FC236}">
                <a16:creationId xmlns:a16="http://schemas.microsoft.com/office/drawing/2014/main" id="{70E13DA9-2A67-4205-950D-5A5BEAF753B8}"/>
              </a:ext>
            </a:extLst>
          </p:cNvPr>
          <p:cNvPicPr preferRelativeResize="0"/>
          <p:nvPr/>
        </p:nvPicPr>
        <p:blipFill rotWithShape="1">
          <a:blip r:embed="rId3">
            <a:alphaModFix/>
          </a:blip>
          <a:srcRect/>
          <a:stretch/>
        </p:blipFill>
        <p:spPr>
          <a:xfrm>
            <a:off x="2492218" y="3969400"/>
            <a:ext cx="4157832" cy="1725318"/>
          </a:xfrm>
          <a:prstGeom prst="rect">
            <a:avLst/>
          </a:prstGeom>
          <a:noFill/>
          <a:ln>
            <a:noFill/>
          </a:ln>
        </p:spPr>
      </p:pic>
    </p:spTree>
    <p:extLst>
      <p:ext uri="{BB962C8B-B14F-4D97-AF65-F5344CB8AC3E}">
        <p14:creationId xmlns:p14="http://schemas.microsoft.com/office/powerpoint/2010/main" val="3059453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Course Objectives</a:t>
            </a:r>
            <a:endParaRPr dirty="0"/>
          </a:p>
        </p:txBody>
      </p:sp>
      <p:sp>
        <p:nvSpPr>
          <p:cNvPr id="75" name="Google Shape;75;p2"/>
          <p:cNvSpPr txBox="1">
            <a:spLocks noGrp="1"/>
          </p:cNvSpPr>
          <p:nvPr>
            <p:ph type="body" idx="1"/>
          </p:nvPr>
        </p:nvSpPr>
        <p:spPr>
          <a:xfrm>
            <a:off x="437264" y="1570443"/>
            <a:ext cx="7886700" cy="5072060"/>
          </a:xfrm>
          <a:prstGeom prst="rect">
            <a:avLst/>
          </a:prstGeom>
          <a:noFill/>
          <a:ln>
            <a:noFill/>
          </a:ln>
        </p:spPr>
        <p:txBody>
          <a:bodyPr spcFirstLastPara="1" wrap="square" lIns="91425" tIns="45700" rIns="91425" bIns="45700" anchor="t" anchorCtr="0">
            <a:noAutofit/>
          </a:bodyPr>
          <a:lstStyle/>
          <a:p>
            <a:pPr marL="228600" lvl="0" indent="-228600" rtl="0">
              <a:lnSpc>
                <a:spcPct val="110000"/>
              </a:lnSpc>
              <a:spcBef>
                <a:spcPts val="0"/>
              </a:spcBef>
              <a:spcAft>
                <a:spcPts val="0"/>
              </a:spcAft>
              <a:buClr>
                <a:schemeClr val="dk1"/>
              </a:buClr>
              <a:buSzPts val="3237"/>
              <a:buChar char="•"/>
            </a:pPr>
            <a:r>
              <a:rPr lang="en-US" dirty="0"/>
              <a:t>Explain the purpose of a roundtable</a:t>
            </a:r>
            <a:endParaRPr sz="3200" dirty="0"/>
          </a:p>
          <a:p>
            <a:pPr marL="228600" lvl="0" indent="-228600" rtl="0">
              <a:lnSpc>
                <a:spcPct val="110000"/>
              </a:lnSpc>
              <a:spcBef>
                <a:spcPts val="1000"/>
              </a:spcBef>
              <a:spcAft>
                <a:spcPts val="0"/>
              </a:spcAft>
              <a:buClr>
                <a:schemeClr val="dk1"/>
              </a:buClr>
              <a:buSzPts val="3237"/>
              <a:buChar char="•"/>
            </a:pPr>
            <a:r>
              <a:rPr lang="en-US" dirty="0"/>
              <a:t>Discuss how to utilize the program information on the Roundtable Support webpage </a:t>
            </a:r>
          </a:p>
          <a:p>
            <a:pPr marL="228600" indent="-228600">
              <a:lnSpc>
                <a:spcPct val="110000"/>
              </a:lnSpc>
              <a:buSzPts val="3237"/>
            </a:pPr>
            <a:r>
              <a:rPr lang="en-US" dirty="0"/>
              <a:t>Demonstrate how to use formats to plan roundtables</a:t>
            </a:r>
          </a:p>
          <a:p>
            <a:pPr marL="228600" lvl="0" indent="-228600" rtl="0">
              <a:lnSpc>
                <a:spcPct val="110000"/>
              </a:lnSpc>
              <a:spcBef>
                <a:spcPts val="1000"/>
              </a:spcBef>
              <a:spcAft>
                <a:spcPts val="0"/>
              </a:spcAft>
              <a:buClr>
                <a:schemeClr val="dk1"/>
              </a:buClr>
              <a:buSzPts val="3237"/>
              <a:buChar char="•"/>
            </a:pPr>
            <a:r>
              <a:rPr lang="en-US" dirty="0"/>
              <a:t>Know how to provide leaders with the </a:t>
            </a:r>
            <a:r>
              <a:rPr lang="en-US" i="1" dirty="0">
                <a:highlight>
                  <a:srgbClr val="FFFFFF"/>
                </a:highlight>
              </a:rPr>
              <a:t>Skill to Do </a:t>
            </a:r>
            <a:r>
              <a:rPr lang="en-US" dirty="0"/>
              <a:t>and the </a:t>
            </a:r>
            <a:r>
              <a:rPr lang="en-US" i="1" dirty="0">
                <a:highlight>
                  <a:srgbClr val="FFFFFF"/>
                </a:highlight>
              </a:rPr>
              <a:t>Will to Do</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3"/>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What is the purpose of roundtable?</a:t>
            </a:r>
            <a:endParaRPr dirty="0"/>
          </a:p>
        </p:txBody>
      </p:sp>
      <p:sp>
        <p:nvSpPr>
          <p:cNvPr id="82" name="Google Shape;82;p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3200"/>
              <a:buNone/>
            </a:pPr>
            <a:r>
              <a:rPr lang="en-US" dirty="0"/>
              <a:t>Roundtables exist to:</a:t>
            </a:r>
            <a:endParaRPr dirty="0"/>
          </a:p>
          <a:p>
            <a:pPr marL="228600" lvl="0" indent="-25400" algn="l" rtl="0">
              <a:lnSpc>
                <a:spcPct val="90000"/>
              </a:lnSpc>
              <a:spcBef>
                <a:spcPts val="1000"/>
              </a:spcBef>
              <a:spcAft>
                <a:spcPts val="0"/>
              </a:spcAft>
              <a:buClr>
                <a:schemeClr val="dk1"/>
              </a:buClr>
              <a:buSzPts val="3200"/>
              <a:buNone/>
            </a:pPr>
            <a:endParaRPr dirty="0"/>
          </a:p>
          <a:p>
            <a:pPr marL="685800" lvl="1" indent="-228600" algn="l" rtl="0">
              <a:lnSpc>
                <a:spcPct val="90000"/>
              </a:lnSpc>
              <a:spcBef>
                <a:spcPts val="500"/>
              </a:spcBef>
              <a:spcAft>
                <a:spcPts val="0"/>
              </a:spcAft>
              <a:buClr>
                <a:schemeClr val="dk1"/>
              </a:buClr>
              <a:buSzPts val="3200"/>
              <a:buChar char="•"/>
            </a:pPr>
            <a:r>
              <a:rPr lang="en-US" sz="3200" dirty="0"/>
              <a:t>Provide information</a:t>
            </a:r>
            <a:endParaRPr dirty="0"/>
          </a:p>
          <a:p>
            <a:pPr marL="685800" lvl="1" indent="-228600" algn="l" rtl="0">
              <a:lnSpc>
                <a:spcPct val="90000"/>
              </a:lnSpc>
              <a:spcBef>
                <a:spcPts val="500"/>
              </a:spcBef>
              <a:spcAft>
                <a:spcPts val="0"/>
              </a:spcAft>
              <a:buClr>
                <a:schemeClr val="dk1"/>
              </a:buClr>
              <a:buSzPts val="3200"/>
              <a:buChar char="•"/>
            </a:pPr>
            <a:r>
              <a:rPr lang="en-US" sz="3200" dirty="0"/>
              <a:t>Capture information</a:t>
            </a:r>
            <a:endParaRPr dirty="0"/>
          </a:p>
          <a:p>
            <a:pPr marL="685800" lvl="1" indent="-228600" algn="l" rtl="0">
              <a:lnSpc>
                <a:spcPct val="90000"/>
              </a:lnSpc>
              <a:spcBef>
                <a:spcPts val="500"/>
              </a:spcBef>
              <a:spcAft>
                <a:spcPts val="0"/>
              </a:spcAft>
              <a:buClr>
                <a:schemeClr val="dk1"/>
              </a:buClr>
              <a:buSzPts val="3200"/>
              <a:buChar char="•"/>
            </a:pPr>
            <a:r>
              <a:rPr lang="en-US" sz="3200" dirty="0"/>
              <a:t>Offer current program training</a:t>
            </a:r>
            <a:endParaRPr dirty="0"/>
          </a:p>
          <a:p>
            <a:pPr marL="685800" lvl="1" indent="-228600" algn="l" rtl="0">
              <a:lnSpc>
                <a:spcPct val="90000"/>
              </a:lnSpc>
              <a:spcBef>
                <a:spcPts val="500"/>
              </a:spcBef>
              <a:spcAft>
                <a:spcPts val="0"/>
              </a:spcAft>
              <a:buClr>
                <a:schemeClr val="dk1"/>
              </a:buClr>
              <a:buSzPts val="3200"/>
              <a:buChar char="•"/>
            </a:pPr>
            <a:r>
              <a:rPr lang="en-US" sz="3200" dirty="0"/>
              <a:t>Provide networking opportunities</a:t>
            </a:r>
            <a:endParaRPr dirty="0"/>
          </a:p>
          <a:p>
            <a:pPr marL="228600" lvl="0" indent="-25400" algn="l" rtl="0">
              <a:lnSpc>
                <a:spcPct val="90000"/>
              </a:lnSpc>
              <a:spcBef>
                <a:spcPts val="1000"/>
              </a:spcBef>
              <a:spcAft>
                <a:spcPts val="0"/>
              </a:spcAft>
              <a:buClr>
                <a:schemeClr val="dk1"/>
              </a:buClr>
              <a:buSzPts val="3200"/>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4"/>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What is a roundtable?</a:t>
            </a:r>
            <a:endParaRPr dirty="0"/>
          </a:p>
        </p:txBody>
      </p:sp>
      <p:sp>
        <p:nvSpPr>
          <p:cNvPr id="89" name="Google Shape;89;p4"/>
          <p:cNvSpPr txBox="1">
            <a:spLocks noGrp="1"/>
          </p:cNvSpPr>
          <p:nvPr>
            <p:ph type="body" idx="1"/>
          </p:nvPr>
        </p:nvSpPr>
        <p:spPr>
          <a:xfrm>
            <a:off x="0" y="1592317"/>
            <a:ext cx="8229600" cy="5265683"/>
          </a:xfrm>
          <a:prstGeom prst="rect">
            <a:avLst/>
          </a:prstGeom>
          <a:noFill/>
          <a:ln>
            <a:noFill/>
          </a:ln>
        </p:spPr>
        <p:txBody>
          <a:bodyPr spcFirstLastPara="1" wrap="square" lIns="91425" tIns="45700" rIns="91425" bIns="45700" anchor="t" anchorCtr="0">
            <a:noAutofit/>
          </a:bodyPr>
          <a:lstStyle/>
          <a:p>
            <a:pPr marL="457200" lvl="1" indent="0" algn="l" rtl="0">
              <a:lnSpc>
                <a:spcPct val="90000"/>
              </a:lnSpc>
              <a:spcBef>
                <a:spcPts val="0"/>
              </a:spcBef>
              <a:spcAft>
                <a:spcPts val="0"/>
              </a:spcAft>
              <a:buClr>
                <a:schemeClr val="dk1"/>
              </a:buClr>
              <a:buSzPts val="3200"/>
              <a:buNone/>
            </a:pPr>
            <a:r>
              <a:rPr lang="en-US" sz="3200" dirty="0">
                <a:highlight>
                  <a:srgbClr val="FFFFFF"/>
                </a:highlight>
              </a:rPr>
              <a:t>The monthly meeting that provides scout leaders a place to:</a:t>
            </a:r>
            <a:endParaRPr dirty="0"/>
          </a:p>
          <a:p>
            <a:pPr marL="457200" lvl="1" indent="0" algn="l" rtl="0">
              <a:lnSpc>
                <a:spcPct val="90000"/>
              </a:lnSpc>
              <a:spcBef>
                <a:spcPts val="500"/>
              </a:spcBef>
              <a:spcAft>
                <a:spcPts val="0"/>
              </a:spcAft>
              <a:buClr>
                <a:schemeClr val="dk1"/>
              </a:buClr>
              <a:buSzPts val="3200"/>
              <a:buNone/>
            </a:pPr>
            <a:endParaRPr sz="3200" dirty="0">
              <a:highlight>
                <a:srgbClr val="FFFF00"/>
              </a:highlight>
            </a:endParaRPr>
          </a:p>
          <a:p>
            <a:pPr marL="1143000" lvl="2" indent="-228600" algn="l" rtl="0">
              <a:lnSpc>
                <a:spcPct val="90000"/>
              </a:lnSpc>
              <a:spcBef>
                <a:spcPts val="500"/>
              </a:spcBef>
              <a:spcAft>
                <a:spcPts val="0"/>
              </a:spcAft>
              <a:buClr>
                <a:schemeClr val="dk1"/>
              </a:buClr>
              <a:buSzPts val="3200"/>
              <a:buChar char="•"/>
            </a:pPr>
            <a:r>
              <a:rPr lang="en-US" sz="3200" dirty="0"/>
              <a:t>Discover updates in the program</a:t>
            </a:r>
            <a:endParaRPr dirty="0"/>
          </a:p>
          <a:p>
            <a:pPr marL="1143000" lvl="2" indent="-25400" algn="l" rtl="0">
              <a:lnSpc>
                <a:spcPct val="90000"/>
              </a:lnSpc>
              <a:spcBef>
                <a:spcPts val="500"/>
              </a:spcBef>
              <a:spcAft>
                <a:spcPts val="0"/>
              </a:spcAft>
              <a:buClr>
                <a:schemeClr val="dk1"/>
              </a:buClr>
              <a:buSzPts val="3200"/>
              <a:buNone/>
            </a:pPr>
            <a:endParaRPr sz="3200" dirty="0"/>
          </a:p>
          <a:p>
            <a:pPr marL="1143000" lvl="2" indent="-228600" algn="l" rtl="0">
              <a:lnSpc>
                <a:spcPct val="90000"/>
              </a:lnSpc>
              <a:spcBef>
                <a:spcPts val="500"/>
              </a:spcBef>
              <a:spcAft>
                <a:spcPts val="0"/>
              </a:spcAft>
              <a:buClr>
                <a:schemeClr val="dk1"/>
              </a:buClr>
              <a:buSzPts val="3200"/>
              <a:buChar char="•"/>
            </a:pPr>
            <a:r>
              <a:rPr lang="en-US" sz="3200" dirty="0">
                <a:highlight>
                  <a:srgbClr val="FFFFFF"/>
                </a:highlight>
              </a:rPr>
              <a:t>Learn </a:t>
            </a:r>
            <a:r>
              <a:rPr lang="en-US" sz="3200" dirty="0"/>
              <a:t>about interactive events for their units </a:t>
            </a:r>
            <a:endParaRPr dirty="0"/>
          </a:p>
          <a:p>
            <a:pPr marL="1143000" lvl="2" indent="-25400" algn="l" rtl="0">
              <a:lnSpc>
                <a:spcPct val="90000"/>
              </a:lnSpc>
              <a:spcBef>
                <a:spcPts val="500"/>
              </a:spcBef>
              <a:spcAft>
                <a:spcPts val="0"/>
              </a:spcAft>
              <a:buClr>
                <a:schemeClr val="dk1"/>
              </a:buClr>
              <a:buSzPts val="3200"/>
              <a:buNone/>
            </a:pPr>
            <a:endParaRPr sz="3200" dirty="0">
              <a:highlight>
                <a:srgbClr val="FFFFFF"/>
              </a:highlight>
            </a:endParaRPr>
          </a:p>
          <a:p>
            <a:pPr marL="1143000" lvl="2" indent="-228600" algn="l" rtl="0">
              <a:lnSpc>
                <a:spcPct val="90000"/>
              </a:lnSpc>
              <a:spcBef>
                <a:spcPts val="500"/>
              </a:spcBef>
              <a:spcAft>
                <a:spcPts val="0"/>
              </a:spcAft>
              <a:buClr>
                <a:schemeClr val="dk1"/>
              </a:buClr>
              <a:buSzPts val="3200"/>
              <a:buChar char="•"/>
            </a:pPr>
            <a:r>
              <a:rPr lang="en-US" sz="3200" dirty="0">
                <a:highlight>
                  <a:srgbClr val="FFFFFF"/>
                </a:highlight>
              </a:rPr>
              <a:t>Speak with topic experts </a:t>
            </a: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5"/>
          <p:cNvSpPr txBox="1">
            <a:spLocks noGrp="1"/>
          </p:cNvSpPr>
          <p:nvPr>
            <p:ph type="title"/>
          </p:nvPr>
        </p:nvSpPr>
        <p:spPr>
          <a:xfrm>
            <a:off x="182360" y="146917"/>
            <a:ext cx="7177001" cy="858923"/>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What is a roundtable? cont.</a:t>
            </a:r>
            <a:endParaRPr dirty="0"/>
          </a:p>
        </p:txBody>
      </p:sp>
      <p:sp>
        <p:nvSpPr>
          <p:cNvPr id="96" name="Google Shape;96;p5"/>
          <p:cNvSpPr txBox="1">
            <a:spLocks noGrp="1"/>
          </p:cNvSpPr>
          <p:nvPr>
            <p:ph type="body" idx="1"/>
          </p:nvPr>
        </p:nvSpPr>
        <p:spPr>
          <a:xfrm>
            <a:off x="616688" y="1594885"/>
            <a:ext cx="7676707" cy="4848446"/>
          </a:xfrm>
          <a:prstGeom prst="rect">
            <a:avLst/>
          </a:prstGeom>
          <a:noFill/>
          <a:ln>
            <a:noFill/>
          </a:ln>
        </p:spPr>
        <p:txBody>
          <a:bodyPr spcFirstLastPara="1" wrap="square" lIns="91425" tIns="45700" rIns="91425" bIns="45700" anchor="t" anchorCtr="0">
            <a:normAutofit/>
          </a:bodyPr>
          <a:lstStyle/>
          <a:p>
            <a:pPr marL="457200" lvl="1" indent="0" algn="l" rtl="0">
              <a:lnSpc>
                <a:spcPct val="90000"/>
              </a:lnSpc>
              <a:spcBef>
                <a:spcPts val="0"/>
              </a:spcBef>
              <a:spcAft>
                <a:spcPts val="0"/>
              </a:spcAft>
              <a:buClr>
                <a:schemeClr val="dk1"/>
              </a:buClr>
              <a:buSzPts val="3200"/>
              <a:buNone/>
            </a:pPr>
            <a:r>
              <a:rPr lang="en-US" sz="3200" dirty="0">
                <a:highlight>
                  <a:srgbClr val="FFFFFF"/>
                </a:highlight>
              </a:rPr>
              <a:t>The monthly meeting that provides  leaders a place to:</a:t>
            </a:r>
            <a:endParaRPr dirty="0"/>
          </a:p>
          <a:p>
            <a:pPr marL="457200" lvl="1" indent="0" algn="l" rtl="0">
              <a:lnSpc>
                <a:spcPct val="90000"/>
              </a:lnSpc>
              <a:spcBef>
                <a:spcPts val="500"/>
              </a:spcBef>
              <a:spcAft>
                <a:spcPts val="0"/>
              </a:spcAft>
              <a:buClr>
                <a:schemeClr val="dk1"/>
              </a:buClr>
              <a:buSzPts val="3200"/>
              <a:buNone/>
            </a:pPr>
            <a:endParaRPr sz="3200" dirty="0">
              <a:highlight>
                <a:srgbClr val="FFFF00"/>
              </a:highlight>
            </a:endParaRPr>
          </a:p>
          <a:p>
            <a:pPr marL="1143000" lvl="2" indent="-228600" algn="l" rtl="0">
              <a:lnSpc>
                <a:spcPct val="90000"/>
              </a:lnSpc>
              <a:spcBef>
                <a:spcPts val="500"/>
              </a:spcBef>
              <a:spcAft>
                <a:spcPts val="0"/>
              </a:spcAft>
              <a:buClr>
                <a:schemeClr val="dk1"/>
              </a:buClr>
              <a:buSzPts val="3200"/>
              <a:buChar char="•"/>
            </a:pPr>
            <a:r>
              <a:rPr lang="en-US" sz="3200" dirty="0"/>
              <a:t>Learn about activities for meetings</a:t>
            </a:r>
            <a:endParaRPr dirty="0"/>
          </a:p>
          <a:p>
            <a:pPr marL="1143000" lvl="2" indent="-25400" algn="l" rtl="0">
              <a:lnSpc>
                <a:spcPct val="90000"/>
              </a:lnSpc>
              <a:spcBef>
                <a:spcPts val="500"/>
              </a:spcBef>
              <a:spcAft>
                <a:spcPts val="0"/>
              </a:spcAft>
              <a:buClr>
                <a:schemeClr val="dk1"/>
              </a:buClr>
              <a:buSzPts val="3200"/>
              <a:buNone/>
            </a:pPr>
            <a:endParaRPr sz="3200" dirty="0"/>
          </a:p>
          <a:p>
            <a:pPr marL="1143000" lvl="2" indent="-228600" algn="l" rtl="0">
              <a:lnSpc>
                <a:spcPct val="90000"/>
              </a:lnSpc>
              <a:spcBef>
                <a:spcPts val="500"/>
              </a:spcBef>
              <a:spcAft>
                <a:spcPts val="0"/>
              </a:spcAft>
              <a:buClr>
                <a:schemeClr val="dk1"/>
              </a:buClr>
              <a:buSzPts val="3200"/>
              <a:buChar char="•"/>
            </a:pPr>
            <a:r>
              <a:rPr lang="en-US" sz="3200" dirty="0"/>
              <a:t>Network with other Scout leaders </a:t>
            </a:r>
            <a:endParaRPr dirty="0"/>
          </a:p>
          <a:p>
            <a:pPr marL="1143000" lvl="2" indent="-25400" algn="l" rtl="0">
              <a:lnSpc>
                <a:spcPct val="90000"/>
              </a:lnSpc>
              <a:spcBef>
                <a:spcPts val="500"/>
              </a:spcBef>
              <a:spcAft>
                <a:spcPts val="0"/>
              </a:spcAft>
              <a:buClr>
                <a:schemeClr val="dk1"/>
              </a:buClr>
              <a:buSzPts val="3200"/>
              <a:buNone/>
            </a:pPr>
            <a:endParaRPr sz="3200" dirty="0"/>
          </a:p>
          <a:p>
            <a:pPr marL="1143000" lvl="2" indent="-228600" algn="l" rtl="0">
              <a:lnSpc>
                <a:spcPct val="90000"/>
              </a:lnSpc>
              <a:spcBef>
                <a:spcPts val="500"/>
              </a:spcBef>
              <a:spcAft>
                <a:spcPts val="0"/>
              </a:spcAft>
              <a:buClr>
                <a:schemeClr val="dk1"/>
              </a:buClr>
              <a:buSzPts val="3200"/>
              <a:buChar char="•"/>
            </a:pPr>
            <a:r>
              <a:rPr lang="en-US" sz="3200" dirty="0"/>
              <a:t>Discuss topics that apply to all leaders </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9"/>
          <p:cNvSpPr txBox="1">
            <a:spLocks noGrp="1"/>
          </p:cNvSpPr>
          <p:nvPr>
            <p:ph type="title"/>
          </p:nvPr>
        </p:nvSpPr>
        <p:spPr>
          <a:xfrm>
            <a:off x="354330" y="91441"/>
            <a:ext cx="7589520" cy="90297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The Roundtable Support webpage</a:t>
            </a:r>
            <a:endParaRPr dirty="0"/>
          </a:p>
        </p:txBody>
      </p:sp>
      <p:sp>
        <p:nvSpPr>
          <p:cNvPr id="128" name="Google Shape;128;p9"/>
          <p:cNvSpPr txBox="1"/>
          <p:nvPr/>
        </p:nvSpPr>
        <p:spPr>
          <a:xfrm>
            <a:off x="251576" y="6427942"/>
            <a:ext cx="8682300" cy="509700"/>
          </a:xfrm>
          <a:prstGeom prst="rect">
            <a:avLst/>
          </a:prstGeom>
          <a:noFill/>
          <a:ln>
            <a:noFill/>
          </a:ln>
        </p:spPr>
        <p:txBody>
          <a:bodyPr spcFirstLastPara="1" wrap="square" lIns="91425" tIns="91425" rIns="91425" bIns="91425" anchor="t" anchorCtr="0">
            <a:noAutofit/>
          </a:bodyPr>
          <a:lstStyle/>
          <a:p>
            <a:pPr marL="124460" marR="0" lvl="0" indent="-124460" algn="ctr" rtl="0">
              <a:lnSpc>
                <a:spcPct val="100000"/>
              </a:lnSpc>
              <a:spcBef>
                <a:spcPts val="0"/>
              </a:spcBef>
              <a:spcAft>
                <a:spcPts val="600"/>
              </a:spcAft>
              <a:buClr>
                <a:schemeClr val="dk1"/>
              </a:buClr>
              <a:buSzPts val="1600"/>
              <a:buFont typeface="Noto Sans Symbols"/>
              <a:buChar char="●"/>
            </a:pPr>
            <a:endParaRPr sz="1900" b="0" i="0" u="none" strike="noStrike" cap="none" dirty="0">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7719505B-D1F8-4A8D-B08B-AE66B3413B47}"/>
              </a:ext>
            </a:extLst>
          </p:cNvPr>
          <p:cNvPicPr>
            <a:picLocks noChangeAspect="1"/>
          </p:cNvPicPr>
          <p:nvPr/>
        </p:nvPicPr>
        <p:blipFill>
          <a:blip r:embed="rId3"/>
          <a:stretch>
            <a:fillRect/>
          </a:stretch>
        </p:blipFill>
        <p:spPr>
          <a:xfrm>
            <a:off x="633697" y="1384915"/>
            <a:ext cx="5980076" cy="5043027"/>
          </a:xfrm>
          <a:prstGeom prst="rect">
            <a:avLst/>
          </a:prstGeom>
          <a:ln>
            <a:solidFill>
              <a:schemeClr val="accent1"/>
            </a:solidFill>
          </a:ln>
        </p:spPr>
      </p:pic>
      <p:pic>
        <p:nvPicPr>
          <p:cNvPr id="4" name="Picture 3">
            <a:extLst>
              <a:ext uri="{FF2B5EF4-FFF2-40B4-BE49-F238E27FC236}">
                <a16:creationId xmlns:a16="http://schemas.microsoft.com/office/drawing/2014/main" id="{1133BAE6-A0D8-44E1-D3C1-3CF984FD7C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977" y="4248304"/>
            <a:ext cx="1083824" cy="108382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0"/>
          <p:cNvSpPr txBox="1">
            <a:spLocks noGrp="1"/>
          </p:cNvSpPr>
          <p:nvPr>
            <p:ph type="title"/>
          </p:nvPr>
        </p:nvSpPr>
        <p:spPr>
          <a:xfrm>
            <a:off x="194311" y="1"/>
            <a:ext cx="7428460" cy="107442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What is on the Roundtable Support webpage?</a:t>
            </a:r>
            <a:endParaRPr dirty="0"/>
          </a:p>
        </p:txBody>
      </p:sp>
      <p:pic>
        <p:nvPicPr>
          <p:cNvPr id="136" name="Google Shape;136;p10"/>
          <p:cNvPicPr preferRelativeResize="0"/>
          <p:nvPr/>
        </p:nvPicPr>
        <p:blipFill rotWithShape="1">
          <a:blip r:embed="rId3">
            <a:alphaModFix/>
          </a:blip>
          <a:srcRect/>
          <a:stretch/>
        </p:blipFill>
        <p:spPr>
          <a:xfrm>
            <a:off x="2553010" y="1402452"/>
            <a:ext cx="4037980" cy="4945848"/>
          </a:xfrm>
          <a:prstGeom prst="rect">
            <a:avLst/>
          </a:prstGeom>
          <a:noFill/>
          <a:ln>
            <a:solidFill>
              <a:schemeClr val="accent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Flexible formats</a:t>
            </a:r>
            <a:endParaRPr dirty="0"/>
          </a:p>
        </p:txBody>
      </p:sp>
      <p:pic>
        <p:nvPicPr>
          <p:cNvPr id="3" name="Picture 2">
            <a:extLst>
              <a:ext uri="{FF2B5EF4-FFF2-40B4-BE49-F238E27FC236}">
                <a16:creationId xmlns:a16="http://schemas.microsoft.com/office/drawing/2014/main" id="{3265BE24-093C-88E2-CC20-3512E71F3EE2}"/>
              </a:ext>
            </a:extLst>
          </p:cNvPr>
          <p:cNvPicPr>
            <a:picLocks noChangeAspect="1"/>
          </p:cNvPicPr>
          <p:nvPr/>
        </p:nvPicPr>
        <p:blipFill>
          <a:blip r:embed="rId3"/>
          <a:stretch>
            <a:fillRect/>
          </a:stretch>
        </p:blipFill>
        <p:spPr>
          <a:xfrm>
            <a:off x="2909901" y="1055076"/>
            <a:ext cx="3324197" cy="4289287"/>
          </a:xfrm>
          <a:prstGeom prst="rect">
            <a:avLst/>
          </a:prstGeom>
        </p:spPr>
      </p:pic>
      <p:pic>
        <p:nvPicPr>
          <p:cNvPr id="5" name="Picture 4">
            <a:extLst>
              <a:ext uri="{FF2B5EF4-FFF2-40B4-BE49-F238E27FC236}">
                <a16:creationId xmlns:a16="http://schemas.microsoft.com/office/drawing/2014/main" id="{3FC252B7-A19F-78DB-35EF-E6608CD79E73}"/>
              </a:ext>
            </a:extLst>
          </p:cNvPr>
          <p:cNvPicPr>
            <a:picLocks noChangeAspect="1"/>
          </p:cNvPicPr>
          <p:nvPr/>
        </p:nvPicPr>
        <p:blipFill>
          <a:blip r:embed="rId4"/>
          <a:stretch>
            <a:fillRect/>
          </a:stretch>
        </p:blipFill>
        <p:spPr>
          <a:xfrm>
            <a:off x="0" y="2729132"/>
            <a:ext cx="3250969" cy="4128868"/>
          </a:xfrm>
          <a:prstGeom prst="rect">
            <a:avLst/>
          </a:prstGeom>
        </p:spPr>
      </p:pic>
      <p:pic>
        <p:nvPicPr>
          <p:cNvPr id="7" name="Picture 6">
            <a:extLst>
              <a:ext uri="{FF2B5EF4-FFF2-40B4-BE49-F238E27FC236}">
                <a16:creationId xmlns:a16="http://schemas.microsoft.com/office/drawing/2014/main" id="{4B562422-FD9B-FE53-A624-B5E8D6FE5A99}"/>
              </a:ext>
            </a:extLst>
          </p:cNvPr>
          <p:cNvPicPr>
            <a:picLocks noChangeAspect="1"/>
          </p:cNvPicPr>
          <p:nvPr/>
        </p:nvPicPr>
        <p:blipFill>
          <a:blip r:embed="rId5"/>
          <a:stretch>
            <a:fillRect/>
          </a:stretch>
        </p:blipFill>
        <p:spPr>
          <a:xfrm>
            <a:off x="5901312" y="2729132"/>
            <a:ext cx="3242688" cy="412886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7"/>
          <p:cNvSpPr txBox="1">
            <a:spLocks noGrp="1"/>
          </p:cNvSpPr>
          <p:nvPr>
            <p:ph type="title"/>
          </p:nvPr>
        </p:nvSpPr>
        <p:spPr>
          <a:xfrm>
            <a:off x="628650" y="215497"/>
            <a:ext cx="6994121" cy="5409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3600"/>
              <a:buFont typeface="Calibri"/>
              <a:buNone/>
            </a:pPr>
            <a:r>
              <a:rPr lang="en-US" dirty="0"/>
              <a:t>Parts of the district roundtable</a:t>
            </a:r>
            <a:endParaRPr dirty="0"/>
          </a:p>
        </p:txBody>
      </p:sp>
      <p:sp>
        <p:nvSpPr>
          <p:cNvPr id="111" name="Google Shape;111;p7"/>
          <p:cNvSpPr txBox="1">
            <a:spLocks noGrp="1"/>
          </p:cNvSpPr>
          <p:nvPr>
            <p:ph type="body" idx="1"/>
          </p:nvPr>
        </p:nvSpPr>
        <p:spPr>
          <a:xfrm>
            <a:off x="436098" y="1180539"/>
            <a:ext cx="7530094" cy="5458721"/>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80000"/>
              </a:lnSpc>
              <a:spcBef>
                <a:spcPts val="0"/>
              </a:spcBef>
              <a:spcAft>
                <a:spcPts val="0"/>
              </a:spcAft>
              <a:buClr>
                <a:schemeClr val="dk1"/>
              </a:buClr>
              <a:buSzPts val="3200"/>
              <a:buChar char="•"/>
            </a:pPr>
            <a:r>
              <a:rPr lang="en-US" dirty="0"/>
              <a:t>Opening</a:t>
            </a:r>
            <a:endParaRPr dirty="0"/>
          </a:p>
          <a:p>
            <a:pPr marL="228600" lvl="0" indent="-25400" algn="l" rtl="0">
              <a:lnSpc>
                <a:spcPct val="80000"/>
              </a:lnSpc>
              <a:spcBef>
                <a:spcPts val="1000"/>
              </a:spcBef>
              <a:spcAft>
                <a:spcPts val="0"/>
              </a:spcAft>
              <a:buClr>
                <a:schemeClr val="dk1"/>
              </a:buClr>
              <a:buSzPts val="3200"/>
              <a:buNone/>
            </a:pPr>
            <a:endParaRPr dirty="0"/>
          </a:p>
          <a:p>
            <a:pPr marL="228600" lvl="0" indent="-228600" algn="l" rtl="0">
              <a:lnSpc>
                <a:spcPct val="80000"/>
              </a:lnSpc>
              <a:spcBef>
                <a:spcPts val="1000"/>
              </a:spcBef>
              <a:spcAft>
                <a:spcPts val="0"/>
              </a:spcAft>
              <a:buClr>
                <a:schemeClr val="dk1"/>
              </a:buClr>
              <a:buSzPts val="3200"/>
              <a:buChar char="•"/>
            </a:pPr>
            <a:r>
              <a:rPr lang="en-US" dirty="0"/>
              <a:t>Hot Topic</a:t>
            </a:r>
            <a:endParaRPr dirty="0"/>
          </a:p>
          <a:p>
            <a:pPr marL="228600" lvl="0" indent="-25400" algn="l" rtl="0">
              <a:lnSpc>
                <a:spcPct val="80000"/>
              </a:lnSpc>
              <a:spcBef>
                <a:spcPts val="1000"/>
              </a:spcBef>
              <a:spcAft>
                <a:spcPts val="0"/>
              </a:spcAft>
              <a:buClr>
                <a:schemeClr val="dk1"/>
              </a:buClr>
              <a:buSzPts val="3200"/>
              <a:buNone/>
            </a:pPr>
            <a:endParaRPr dirty="0"/>
          </a:p>
          <a:p>
            <a:pPr marL="228600" lvl="0" indent="-228600" algn="l" rtl="0">
              <a:lnSpc>
                <a:spcPct val="80000"/>
              </a:lnSpc>
              <a:spcBef>
                <a:spcPts val="1000"/>
              </a:spcBef>
              <a:spcAft>
                <a:spcPts val="0"/>
              </a:spcAft>
              <a:buClr>
                <a:schemeClr val="dk1"/>
              </a:buClr>
              <a:buSzPts val="3200"/>
              <a:buChar char="•"/>
            </a:pPr>
            <a:r>
              <a:rPr lang="en-US" dirty="0"/>
              <a:t>Safety moment</a:t>
            </a:r>
          </a:p>
          <a:p>
            <a:pPr marL="228600" lvl="0" indent="-228600" algn="l" rtl="0">
              <a:lnSpc>
                <a:spcPct val="80000"/>
              </a:lnSpc>
              <a:spcBef>
                <a:spcPts val="1000"/>
              </a:spcBef>
              <a:spcAft>
                <a:spcPts val="0"/>
              </a:spcAft>
              <a:buClr>
                <a:schemeClr val="dk1"/>
              </a:buClr>
              <a:buSzPts val="3200"/>
              <a:buChar char="•"/>
            </a:pPr>
            <a:endParaRPr lang="en-US" dirty="0"/>
          </a:p>
          <a:p>
            <a:pPr marL="228600" lvl="0" indent="-228600" algn="l" rtl="0">
              <a:lnSpc>
                <a:spcPct val="80000"/>
              </a:lnSpc>
              <a:spcBef>
                <a:spcPts val="1000"/>
              </a:spcBef>
              <a:spcAft>
                <a:spcPts val="0"/>
              </a:spcAft>
              <a:buClr>
                <a:schemeClr val="dk1"/>
              </a:buClr>
              <a:buSzPts val="3200"/>
              <a:buChar char="•"/>
            </a:pPr>
            <a:r>
              <a:rPr lang="en-US" dirty="0"/>
              <a:t>Membership moments</a:t>
            </a:r>
            <a:endParaRPr dirty="0"/>
          </a:p>
          <a:p>
            <a:pPr marL="228600" lvl="0" indent="-25400" algn="l" rtl="0">
              <a:lnSpc>
                <a:spcPct val="80000"/>
              </a:lnSpc>
              <a:spcBef>
                <a:spcPts val="1000"/>
              </a:spcBef>
              <a:spcAft>
                <a:spcPts val="0"/>
              </a:spcAft>
              <a:buClr>
                <a:schemeClr val="dk1"/>
              </a:buClr>
              <a:buSzPts val="3200"/>
              <a:buNone/>
            </a:pPr>
            <a:endParaRPr dirty="0"/>
          </a:p>
          <a:p>
            <a:pPr marL="228600" lvl="0" indent="-228600" algn="l" rtl="0">
              <a:lnSpc>
                <a:spcPct val="80000"/>
              </a:lnSpc>
              <a:spcBef>
                <a:spcPts val="1000"/>
              </a:spcBef>
              <a:spcAft>
                <a:spcPts val="0"/>
              </a:spcAft>
              <a:buClr>
                <a:schemeClr val="dk1"/>
              </a:buClr>
              <a:buSzPts val="3200"/>
              <a:buChar char="•"/>
            </a:pPr>
            <a:r>
              <a:rPr lang="en-US" dirty="0">
                <a:highlight>
                  <a:srgbClr val="FFFFFF"/>
                </a:highlight>
              </a:rPr>
              <a:t>Program-specific</a:t>
            </a:r>
            <a:r>
              <a:rPr lang="en-US" dirty="0"/>
              <a:t> breakouts</a:t>
            </a:r>
            <a:endParaRPr dirty="0"/>
          </a:p>
          <a:p>
            <a:pPr marL="228600" lvl="0" indent="-228600" algn="l">
              <a:lnSpc>
                <a:spcPct val="80000"/>
              </a:lnSpc>
              <a:spcBef>
                <a:spcPts val="1000"/>
              </a:spcBef>
              <a:spcAft>
                <a:spcPts val="0"/>
              </a:spcAft>
              <a:buClr>
                <a:schemeClr val="dk1"/>
              </a:buClr>
              <a:buSzPts val="3600"/>
            </a:pPr>
            <a:endParaRPr lang="en-US" dirty="0"/>
          </a:p>
          <a:p>
            <a:pPr marL="228600" indent="-228600">
              <a:lnSpc>
                <a:spcPct val="80000"/>
              </a:lnSpc>
              <a:buSzPts val="4400"/>
            </a:pPr>
            <a:r>
              <a:rPr lang="en-US" dirty="0"/>
              <a:t>Closing</a:t>
            </a:r>
            <a:endParaRPr lang="en-US" sz="3600" dirty="0"/>
          </a:p>
        </p:txBody>
      </p:sp>
      <p:pic>
        <p:nvPicPr>
          <p:cNvPr id="3074" name="Picture 2" descr="Image result for attend roundtable stay informed image">
            <a:extLst>
              <a:ext uri="{FF2B5EF4-FFF2-40B4-BE49-F238E27FC236}">
                <a16:creationId xmlns:a16="http://schemas.microsoft.com/office/drawing/2014/main" id="{B656CB22-1A1F-41FF-8E3B-1C59835A57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2237" y="1771149"/>
            <a:ext cx="2333955" cy="23045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
                                            <p:txEl>
                                              <p:pRg st="0" end="0"/>
                                            </p:txEl>
                                          </p:spTgt>
                                        </p:tgtEl>
                                        <p:attrNameLst>
                                          <p:attrName>style.visibility</p:attrName>
                                        </p:attrNameLst>
                                      </p:cBhvr>
                                      <p:to>
                                        <p:strVal val="visible"/>
                                      </p:to>
                                    </p:set>
                                    <p:animEffect transition="in" filter="fade">
                                      <p:cBhvr>
                                        <p:cTn id="7" dur="1000"/>
                                        <p:tgtEl>
                                          <p:spTgt spid="1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1">
                                            <p:txEl>
                                              <p:pRg st="2" end="2"/>
                                            </p:txEl>
                                          </p:spTgt>
                                        </p:tgtEl>
                                        <p:attrNameLst>
                                          <p:attrName>style.visibility</p:attrName>
                                        </p:attrNameLst>
                                      </p:cBhvr>
                                      <p:to>
                                        <p:strVal val="visible"/>
                                      </p:to>
                                    </p:set>
                                    <p:animEffect transition="in" filter="fade">
                                      <p:cBhvr>
                                        <p:cTn id="12" dur="1000"/>
                                        <p:tgtEl>
                                          <p:spTgt spid="1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1">
                                            <p:txEl>
                                              <p:pRg st="4" end="4"/>
                                            </p:txEl>
                                          </p:spTgt>
                                        </p:tgtEl>
                                        <p:attrNameLst>
                                          <p:attrName>style.visibility</p:attrName>
                                        </p:attrNameLst>
                                      </p:cBhvr>
                                      <p:to>
                                        <p:strVal val="visible"/>
                                      </p:to>
                                    </p:set>
                                    <p:animEffect transition="in" filter="fade">
                                      <p:cBhvr>
                                        <p:cTn id="17" dur="1000"/>
                                        <p:tgtEl>
                                          <p:spTgt spid="111">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1">
                                            <p:txEl>
                                              <p:pRg st="6" end="6"/>
                                            </p:txEl>
                                          </p:spTgt>
                                        </p:tgtEl>
                                        <p:attrNameLst>
                                          <p:attrName>style.visibility</p:attrName>
                                        </p:attrNameLst>
                                      </p:cBhvr>
                                      <p:to>
                                        <p:strVal val="visible"/>
                                      </p:to>
                                    </p:set>
                                    <p:animEffect transition="in" filter="fade">
                                      <p:cBhvr>
                                        <p:cTn id="22" dur="1000"/>
                                        <p:tgtEl>
                                          <p:spTgt spid="111">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xEl>
                                              <p:pRg st="8" end="8"/>
                                            </p:txEl>
                                          </p:spTgt>
                                        </p:tgtEl>
                                        <p:attrNameLst>
                                          <p:attrName>style.visibility</p:attrName>
                                        </p:attrNameLst>
                                      </p:cBhvr>
                                      <p:to>
                                        <p:strVal val="visible"/>
                                      </p:to>
                                    </p:set>
                                    <p:animEffect transition="in" filter="fade">
                                      <p:cBhvr>
                                        <p:cTn id="27" dur="1000"/>
                                        <p:tgtEl>
                                          <p:spTgt spid="111">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
                                            <p:txEl>
                                              <p:pRg st="10" end="10"/>
                                            </p:txEl>
                                          </p:spTgt>
                                        </p:tgtEl>
                                        <p:attrNameLst>
                                          <p:attrName>style.visibility</p:attrName>
                                        </p:attrNameLst>
                                      </p:cBhvr>
                                      <p:to>
                                        <p:strVal val="visible"/>
                                      </p:to>
                                    </p:set>
                                    <p:animEffect transition="in" filter="fade">
                                      <p:cBhvr>
                                        <p:cTn id="32" dur="1000"/>
                                        <p:tgtEl>
                                          <p:spTgt spid="11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293B838D6B3AC4EAB0F038734D681DC" ma:contentTypeVersion="14" ma:contentTypeDescription="Create a new document." ma:contentTypeScope="" ma:versionID="b81abdbb86d562d8232f7772d05e4fed">
  <xsd:schema xmlns:xsd="http://www.w3.org/2001/XMLSchema" xmlns:xs="http://www.w3.org/2001/XMLSchema" xmlns:p="http://schemas.microsoft.com/office/2006/metadata/properties" xmlns:ns1="http://schemas.microsoft.com/sharepoint/v3" xmlns:ns3="df101dd0-5ef5-4f80-9fdc-d766e96b5229" xmlns:ns4="168ef04f-42d1-4b07-9483-d656cac1a2a2" targetNamespace="http://schemas.microsoft.com/office/2006/metadata/properties" ma:root="true" ma:fieldsID="13957bf65b9f95ead8003b41a706cf96" ns1:_="" ns3:_="" ns4:_="">
    <xsd:import namespace="http://schemas.microsoft.com/sharepoint/v3"/>
    <xsd:import namespace="df101dd0-5ef5-4f80-9fdc-d766e96b5229"/>
    <xsd:import namespace="168ef04f-42d1-4b07-9483-d656cac1a2a2"/>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f101dd0-5ef5-4f80-9fdc-d766e96b52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68ef04f-42d1-4b07-9483-d656cac1a2a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C6CC5662-14EE-4280-BAF5-E0E33D2A6253}">
  <ds:schemaRefs>
    <ds:schemaRef ds:uri="http://schemas.microsoft.com/sharepoint/v3/contenttype/forms"/>
  </ds:schemaRefs>
</ds:datastoreItem>
</file>

<file path=customXml/itemProps2.xml><?xml version="1.0" encoding="utf-8"?>
<ds:datastoreItem xmlns:ds="http://schemas.openxmlformats.org/officeDocument/2006/customXml" ds:itemID="{7B975075-5962-4CF7-A0C1-9AAB201645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f101dd0-5ef5-4f80-9fdc-d766e96b5229"/>
    <ds:schemaRef ds:uri="168ef04f-42d1-4b07-9483-d656cac1a2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78EF8B-0062-4453-BB7B-F9B2789F85E8}">
  <ds:schemaRefs>
    <ds:schemaRef ds:uri="http://www.w3.org/XML/1998/namespace"/>
    <ds:schemaRef ds:uri="http://schemas.microsoft.com/office/2006/documentManagement/types"/>
    <ds:schemaRef ds:uri="http://schemas.microsoft.com/sharepoint/v3"/>
    <ds:schemaRef ds:uri="168ef04f-42d1-4b07-9483-d656cac1a2a2"/>
    <ds:schemaRef ds:uri="http://schemas.openxmlformats.org/package/2006/metadata/core-properties"/>
    <ds:schemaRef ds:uri="http://purl.org/dc/dcmitype/"/>
    <ds:schemaRef ds:uri="http://schemas.microsoft.com/office/infopath/2007/PartnerControls"/>
    <ds:schemaRef ds:uri="http://purl.org/dc/terms/"/>
    <ds:schemaRef ds:uri="df101dd0-5ef5-4f80-9fdc-d766e96b5229"/>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1332</TotalTime>
  <Words>2717</Words>
  <Application>Microsoft Office PowerPoint</Application>
  <PresentationFormat>On-screen Show (4:3)</PresentationFormat>
  <Paragraphs>245</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Arial</vt:lpstr>
      <vt:lpstr>Helvetica Neue</vt:lpstr>
      <vt:lpstr>Noto Sans Symbols</vt:lpstr>
      <vt:lpstr>Office Theme</vt:lpstr>
      <vt:lpstr>BCS 154   Roundtable Fundamentals</vt:lpstr>
      <vt:lpstr>Course Objectives</vt:lpstr>
      <vt:lpstr>What is the purpose of roundtable?</vt:lpstr>
      <vt:lpstr>What is a roundtable?</vt:lpstr>
      <vt:lpstr>What is a roundtable? cont.</vt:lpstr>
      <vt:lpstr>The Roundtable Support webpage</vt:lpstr>
      <vt:lpstr>What is on the Roundtable Support webpage?</vt:lpstr>
      <vt:lpstr>Flexible formats</vt:lpstr>
      <vt:lpstr>Parts of the district roundtable</vt:lpstr>
      <vt:lpstr>Optional parts of the district roundtable</vt:lpstr>
      <vt:lpstr>Roundtable Planning Activity</vt:lpstr>
      <vt:lpstr>PowerPoint Presentation</vt:lpstr>
      <vt:lpstr> How does roundtable provide   “The Skill to Do”? </vt:lpstr>
      <vt:lpstr>How does roundtable provide  “The Will to Do”? </vt:lpstr>
      <vt:lpstr>Course Summary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BCS 154   Roundtables Fundamentals</dc:title>
  <dc:creator>Kresha Alvarado</dc:creator>
  <cp:lastModifiedBy>Roberta Hudson</cp:lastModifiedBy>
  <cp:revision>112</cp:revision>
  <cp:lastPrinted>2021-04-12T18:49:25Z</cp:lastPrinted>
  <dcterms:created xsi:type="dcterms:W3CDTF">2017-02-14T13:02:44Z</dcterms:created>
  <dcterms:modified xsi:type="dcterms:W3CDTF">2025-01-17T23:12:46Z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0x0101008293B838D6B3AC4EAB0F038734D681DC</vt:lpwstr>
  </property>
</Properties>
</file>